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theme/theme1.xml" ContentType="application/vnd.openxmlformats-officedocument.theme+xml"/>
  <Default Extension="jpeg" ContentType="image/jpeg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Default Extension="vml" ContentType="application/vnd.openxmlformats-officedocument.vmlDrawing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Layouts/slideLayout7.xml" ContentType="application/vnd.openxmlformats-officedocument.presentationml.slideLayout+xml"/>
  <Default Extension="png" ContentType="image/png"/>
  <Default Extension="bin" ContentType="application/vnd.openxmlformats-officedocument.oleObject"/>
  <Override PartName="/ppt/notesSlides/notesSlide1.xml" ContentType="application/vnd.openxmlformats-officedocument.presentationml.notesSlide+xml"/>
  <Override PartName="/ppt/notesSlides/notesSlide3.xml" ContentType="application/vnd.openxmlformats-officedocument.presentationml.notesSlide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56" r:id="rId1"/>
  </p:sldMasterIdLst>
  <p:notesMasterIdLst>
    <p:notesMasterId r:id="rId23"/>
  </p:notesMasterIdLst>
  <p:handoutMasterIdLst>
    <p:handoutMasterId r:id="rId24"/>
  </p:handoutMasterIdLst>
  <p:sldIdLst>
    <p:sldId id="284" r:id="rId2"/>
    <p:sldId id="257" r:id="rId3"/>
    <p:sldId id="297" r:id="rId4"/>
    <p:sldId id="308" r:id="rId5"/>
    <p:sldId id="292" r:id="rId6"/>
    <p:sldId id="261" r:id="rId7"/>
    <p:sldId id="298" r:id="rId8"/>
    <p:sldId id="313" r:id="rId9"/>
    <p:sldId id="312" r:id="rId10"/>
    <p:sldId id="290" r:id="rId11"/>
    <p:sldId id="299" r:id="rId12"/>
    <p:sldId id="303" r:id="rId13"/>
    <p:sldId id="301" r:id="rId14"/>
    <p:sldId id="293" r:id="rId15"/>
    <p:sldId id="294" r:id="rId16"/>
    <p:sldId id="309" r:id="rId17"/>
    <p:sldId id="304" r:id="rId18"/>
    <p:sldId id="305" r:id="rId19"/>
    <p:sldId id="306" r:id="rId20"/>
    <p:sldId id="307" r:id="rId21"/>
    <p:sldId id="311" r:id="rId22"/>
  </p:sldIdLst>
  <p:sldSz cx="9144000" cy="6858000" type="screen4x3"/>
  <p:notesSz cx="6858000" cy="9144000"/>
  <p:defaultTextStyle>
    <a:defPPr>
      <a:defRPr lang="it-IT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+mn-cs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0066"/>
    <a:srgbClr val="000099"/>
    <a:srgbClr val="003399"/>
    <a:srgbClr val="0033CC"/>
    <a:srgbClr val="0000FF"/>
    <a:srgbClr val="FF0066"/>
    <a:srgbClr val="0000CC"/>
    <a:srgbClr val="99CCFF"/>
    <a:srgbClr val="3333FF"/>
    <a:srgbClr val="4B1BF9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Stile medio 2 - Colore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8A107856-5554-42FB-B03E-39F5DBC370BA}" styleName="Stile medio 4 - Colore 2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2"/>
              </a:solidFill>
            </a:ln>
          </a:left>
          <a:right>
            <a:ln w="12700" cmpd="sng">
              <a:solidFill>
                <a:schemeClr val="accent2"/>
              </a:solidFill>
            </a:ln>
          </a:right>
          <a:top>
            <a:ln w="12700" cmpd="sng">
              <a:solidFill>
                <a:schemeClr val="accent2"/>
              </a:solidFill>
            </a:ln>
          </a:top>
          <a:bottom>
            <a:ln w="12700" cmpd="sng">
              <a:solidFill>
                <a:schemeClr val="accent2"/>
              </a:solidFill>
            </a:ln>
          </a:bottom>
          <a:insideH>
            <a:ln w="12700" cmpd="sng">
              <a:solidFill>
                <a:schemeClr val="accent2"/>
              </a:solidFill>
            </a:ln>
          </a:insideH>
          <a:insideV>
            <a:ln w="12700" cmpd="sng">
              <a:solidFill>
                <a:schemeClr val="accent2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accent2"/>
              </a:solidFill>
            </a:ln>
          </a:top>
        </a:tcBdr>
        <a:fill>
          <a:solidFill>
            <a:schemeClr val="accent2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accent2">
              <a:tint val="20000"/>
            </a:schemeClr>
          </a:solidFill>
        </a:fill>
      </a:tcStyle>
    </a:firstRow>
  </a:tblStyle>
  <a:tblStyle styleId="{2D5ABB26-0587-4C30-8999-92F81FD0307C}" styleName="Nessuno stile, nessuna griglia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showOutlineIcons="0">
    <p:restoredLeft sz="16405" autoAdjust="0"/>
    <p:restoredTop sz="94624" autoAdjust="0"/>
  </p:normalViewPr>
  <p:slideViewPr>
    <p:cSldViewPr>
      <p:cViewPr varScale="1">
        <p:scale>
          <a:sx n="64" d="100"/>
          <a:sy n="64" d="100"/>
        </p:scale>
        <p:origin x="-120" y="-126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>
      <p:cViewPr varScale="1">
        <p:scale>
          <a:sx n="55" d="100"/>
          <a:sy n="55" d="100"/>
        </p:scale>
        <p:origin x="-1878" y="-102"/>
      </p:cViewPr>
      <p:guideLst>
        <p:guide orient="horz" pos="2880"/>
        <p:guide pos="2160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viewProps" Target="viewProp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notesMaster" Target="notesMasters/notesMaster1.xml"/><Relationship Id="rId28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theme" Target="theme/theme1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2.png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FF69BD3-2420-4A4E-A773-3F734ED61138}" type="datetimeFigureOut">
              <a:rPr lang="it-IT" smtClean="0"/>
              <a:pPr/>
              <a:t>25/03/2013</a:t>
            </a:fld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31F76BB-2EB3-475B-85FE-F8A444910FFB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intestazione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3" name="Segnaposto data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8E7AC1F-BD29-4441-9246-E5CDD44BAD40}" type="datetimeFigureOut">
              <a:rPr lang="it-IT" smtClean="0"/>
              <a:pPr/>
              <a:t>25/03/2013</a:t>
            </a:fld>
            <a:endParaRPr lang="it-IT"/>
          </a:p>
        </p:txBody>
      </p:sp>
      <p:sp>
        <p:nvSpPr>
          <p:cNvPr id="4" name="Segnaposto immagine diapositiva 3"/>
          <p:cNvSpPr>
            <a:spLocks noGrp="1" noRot="1" noChangeAspect="1"/>
          </p:cNvSpPr>
          <p:nvPr>
            <p:ph type="sldImg" idx="2"/>
          </p:nvPr>
        </p:nvSpPr>
        <p:spPr>
          <a:xfrm>
            <a:off x="1143000" y="685800"/>
            <a:ext cx="4572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it-IT"/>
          </a:p>
        </p:txBody>
      </p:sp>
      <p:sp>
        <p:nvSpPr>
          <p:cNvPr id="5" name="Segnaposto note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it-IT" smtClean="0"/>
              <a:t>Fare clic per modificare stili del testo dello schema</a:t>
            </a:r>
          </a:p>
          <a:p>
            <a:pPr lvl="1"/>
            <a:r>
              <a:rPr lang="it-IT" smtClean="0"/>
              <a:t>Secondo livello</a:t>
            </a:r>
          </a:p>
          <a:p>
            <a:pPr lvl="2"/>
            <a:r>
              <a:rPr lang="it-IT" smtClean="0"/>
              <a:t>Terzo livello</a:t>
            </a:r>
          </a:p>
          <a:p>
            <a:pPr lvl="3"/>
            <a:r>
              <a:rPr lang="it-IT" smtClean="0"/>
              <a:t>Quarto livello</a:t>
            </a:r>
          </a:p>
          <a:p>
            <a:pPr lvl="4"/>
            <a:r>
              <a:rPr lang="it-IT" smtClean="0"/>
              <a:t>Quinto livello</a:t>
            </a:r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D686AD5-E241-4E28-B25C-232166C08AC2}" type="slidenum">
              <a:rPr lang="it-IT" smtClean="0"/>
              <a:pPr/>
              <a:t>‹N›</a:t>
            </a:fld>
            <a:endParaRPr lang="it-IT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410" name="Segnaposto immagine diapositiva 1"/>
          <p:cNvSpPr>
            <a:spLocks noGrp="1" noRot="1" noChangeAspect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</p:spPr>
      </p:sp>
      <p:sp>
        <p:nvSpPr>
          <p:cNvPr id="17411" name="Segnaposto note 2"/>
          <p:cNvSpPr>
            <a:spLocks noGrp="1"/>
          </p:cNvSpPr>
          <p:nvPr>
            <p:ph type="body" idx="1"/>
          </p:nvPr>
        </p:nvSpPr>
        <p:spPr bwMode="auto">
          <a:noFill/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pPr eaLnBrk="1" hangingPunct="1">
              <a:spcBef>
                <a:spcPct val="0"/>
              </a:spcBef>
            </a:pPr>
            <a:endParaRPr lang="it-IT" smtClean="0"/>
          </a:p>
        </p:txBody>
      </p:sp>
      <p:sp>
        <p:nvSpPr>
          <p:cNvPr id="17412" name="Segnaposto numero diapositiva 3"/>
          <p:cNvSpPr>
            <a:spLocks noGrp="1"/>
          </p:cNvSpPr>
          <p:nvPr>
            <p:ph type="sldNum" sz="quarter" idx="5"/>
          </p:nvPr>
        </p:nvSpPr>
        <p:spPr bwMode="auto">
          <a:noFill/>
          <a:ln>
            <a:miter lim="800000"/>
            <a:headEnd/>
            <a:tailEnd/>
          </a:ln>
        </p:spPr>
        <p:txBody>
          <a:bodyPr wrap="square" numCol="1" anchorCtr="0" compatLnSpc="1">
            <a:prstTxWarp prst="textNoShape">
              <a:avLst/>
            </a:prstTxWarp>
          </a:bodyPr>
          <a:lstStyle/>
          <a:p>
            <a:fld id="{4FB3C3A9-6E4F-4852-8A61-102767125F76}" type="slidenum">
              <a:rPr lang="it-IT" smtClean="0"/>
              <a:pPr/>
              <a:t>4</a:t>
            </a:fld>
            <a:endParaRPr lang="it-IT" smtClean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F52B237-4ABB-4685-A0A3-214136FC84AA}" type="slidenum">
              <a:rPr lang="it-IT"/>
              <a:pPr/>
              <a:t>9</a:t>
            </a:fld>
            <a:endParaRPr lang="it-IT"/>
          </a:p>
        </p:txBody>
      </p:sp>
      <p:sp>
        <p:nvSpPr>
          <p:cNvPr id="1996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egnaposto immagine diapositiva 1"/>
          <p:cNvSpPr>
            <a:spLocks noGrp="1" noRot="1" noChangeAspect="1" noTextEdit="1"/>
          </p:cNvSpPr>
          <p:nvPr>
            <p:ph type="sldImg"/>
          </p:nvPr>
        </p:nvSpPr>
        <p:spPr>
          <a:ln/>
        </p:spPr>
      </p:sp>
      <p:sp>
        <p:nvSpPr>
          <p:cNvPr id="27651" name="Segnaposto note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it-IT" smtClean="0"/>
          </a:p>
        </p:txBody>
      </p:sp>
      <p:sp>
        <p:nvSpPr>
          <p:cNvPr id="27652" name="Segnaposto numero diapositiva 3"/>
          <p:cNvSpPr>
            <a:spLocks noGrp="1"/>
          </p:cNvSpPr>
          <p:nvPr>
            <p:ph type="sldNum" sz="quarter" idx="5"/>
          </p:nvPr>
        </p:nvSpPr>
        <p:spPr>
          <a:noFill/>
        </p:spPr>
        <p:txBody>
          <a:bodyPr/>
          <a:lstStyle/>
          <a:p>
            <a:fld id="{E885A085-D8D0-4C06-9383-8430C2705528}" type="slidenum">
              <a:rPr lang="it-IT" smtClean="0"/>
              <a:pPr/>
              <a:t>12</a:t>
            </a:fld>
            <a:endParaRPr lang="it-IT" smtClean="0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E66BB19-E24D-4F4F-BB8A-5057C546581A}" type="slidenum">
              <a:rPr lang="it-IT"/>
              <a:pPr/>
              <a:t>21</a:t>
            </a:fld>
            <a:endParaRPr lang="it-IT"/>
          </a:p>
        </p:txBody>
      </p:sp>
      <p:sp>
        <p:nvSpPr>
          <p:cNvPr id="21811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811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it-IT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Diapositiva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Titolo 8"/>
          <p:cNvSpPr>
            <a:spLocks noGrp="1"/>
          </p:cNvSpPr>
          <p:nvPr>
            <p:ph type="ctrTitle"/>
          </p:nvPr>
        </p:nvSpPr>
        <p:spPr>
          <a:xfrm>
            <a:off x="533400" y="1371600"/>
            <a:ext cx="7851648" cy="1828800"/>
          </a:xfrm>
          <a:ln>
            <a:noFill/>
          </a:ln>
        </p:spPr>
        <p:txBody>
          <a:bodyPr vert="horz" tIns="0" rIns="18288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  <a:contourClr>
                <a:schemeClr val="tx2"/>
              </a:contourClr>
            </a:sp3d>
          </a:bodyPr>
          <a:lstStyle>
            <a:lvl1pPr algn="r" rtl="0">
              <a:spcBef>
                <a:spcPct val="0"/>
              </a:spcBef>
              <a:buNone/>
              <a:defRPr sz="5600" b="1">
                <a:ln>
                  <a:noFill/>
                </a:ln>
                <a:solidFill>
                  <a:schemeClr val="accent3">
                    <a:tint val="90000"/>
                    <a:satMod val="120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17" name="Sottotitolo 16"/>
          <p:cNvSpPr>
            <a:spLocks noGrp="1"/>
          </p:cNvSpPr>
          <p:nvPr>
            <p:ph type="subTitle" idx="1"/>
          </p:nvPr>
        </p:nvSpPr>
        <p:spPr>
          <a:xfrm>
            <a:off x="533400" y="3228536"/>
            <a:ext cx="7854696" cy="1752600"/>
          </a:xfrm>
        </p:spPr>
        <p:txBody>
          <a:bodyPr lIns="0" rIns="18288"/>
          <a:lstStyle>
            <a:lvl1pPr marL="0" marR="45720" indent="0" algn="r">
              <a:buNone/>
              <a:defRPr>
                <a:solidFill>
                  <a:schemeClr val="tx1"/>
                </a:solidFill>
              </a:defRPr>
            </a:lvl1pPr>
            <a:lvl2pPr marL="457200" indent="0" algn="ctr">
              <a:buNone/>
            </a:lvl2pPr>
            <a:lvl3pPr marL="914400" indent="0" algn="ctr">
              <a:buNone/>
            </a:lvl3pPr>
            <a:lvl4pPr marL="1371600" indent="0" algn="ctr">
              <a:buNone/>
            </a:lvl4pPr>
            <a:lvl5pPr marL="1828800" indent="0" algn="ctr">
              <a:buNone/>
            </a:lvl5pPr>
            <a:lvl6pPr marL="2286000" indent="0" algn="ctr">
              <a:buNone/>
            </a:lvl6pPr>
            <a:lvl7pPr marL="2743200" indent="0" algn="ctr">
              <a:buNone/>
            </a:lvl7pPr>
            <a:lvl8pPr marL="3200400" indent="0" algn="ctr">
              <a:buNone/>
            </a:lvl8pPr>
            <a:lvl9pPr marL="3657600" indent="0" algn="ctr">
              <a:buNone/>
            </a:lvl9pPr>
          </a:lstStyle>
          <a:p>
            <a:r>
              <a:rPr kumimoji="0" lang="it-IT" smtClean="0"/>
              <a:t>Fare clic per modificare lo stile del sottotitolo dello schema</a:t>
            </a:r>
            <a:endParaRPr kumimoji="0" lang="en-US"/>
          </a:p>
        </p:txBody>
      </p:sp>
      <p:sp>
        <p:nvSpPr>
          <p:cNvPr id="30" name="Segnaposto data 29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19" name="Segnaposto piè di pagina 1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27" name="Segnaposto numero diapositiva 2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D96BCFA-16E7-4AD0-AC68-DEF0B7635960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0D5379-155D-4175-A6E8-5293A2A7015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1_Titolo e testo vertica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verticale 1"/>
          <p:cNvSpPr>
            <a:spLocks noGrp="1"/>
          </p:cNvSpPr>
          <p:nvPr>
            <p:ph type="title" orient="vert"/>
          </p:nvPr>
        </p:nvSpPr>
        <p:spPr>
          <a:xfrm>
            <a:off x="6629400" y="914401"/>
            <a:ext cx="2057400" cy="5211763"/>
          </a:xfrm>
        </p:spPr>
        <p:txBody>
          <a:bodyPr vert="eaVert"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verticale 2"/>
          <p:cNvSpPr>
            <a:spLocks noGrp="1"/>
          </p:cNvSpPr>
          <p:nvPr>
            <p:ph type="body" orient="vert" idx="1"/>
          </p:nvPr>
        </p:nvSpPr>
        <p:spPr>
          <a:xfrm>
            <a:off x="457200" y="914401"/>
            <a:ext cx="6019800" cy="5211763"/>
          </a:xfrm>
        </p:spPr>
        <p:txBody>
          <a:bodyPr vert="eaVert"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C084DE6-3CD7-43BC-9500-75C0A3D882B1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olo e contenu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B040AFA-BC9F-4929-9651-B05F764DA74E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Intestazione sezion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530352" y="1316736"/>
            <a:ext cx="7772400" cy="1362456"/>
          </a:xfrm>
          <a:ln>
            <a:noFill/>
          </a:ln>
        </p:spPr>
        <p:txBody>
          <a:bodyPr vert="horz" tIns="0" bIns="0" anchor="b">
            <a:no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bevelT w="38100" h="38100"/>
            </a:sp3d>
          </a:bodyPr>
          <a:lstStyle>
            <a:lvl1pPr algn="l" rtl="0">
              <a:spcBef>
                <a:spcPct val="0"/>
              </a:spcBef>
              <a:buNone/>
              <a:defRPr lang="en-US" sz="5600" b="1" cap="none" baseline="0" dirty="0">
                <a:ln w="635">
                  <a:noFill/>
                </a:ln>
                <a:solidFill>
                  <a:schemeClr val="accent4">
                    <a:tint val="90000"/>
                    <a:satMod val="125000"/>
                  </a:schemeClr>
                </a:solidFill>
                <a:effectLst>
                  <a:outerShdw blurRad="38100" dist="25400" dir="5400000" algn="tl" rotWithShape="0">
                    <a:srgbClr val="000000">
                      <a:alpha val="43000"/>
                    </a:srgbClr>
                  </a:outerShdw>
                </a:effectLst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530352" y="2704664"/>
            <a:ext cx="7772400" cy="1509712"/>
          </a:xfrm>
        </p:spPr>
        <p:txBody>
          <a:bodyPr lIns="45720" rIns="45720" anchor="t"/>
          <a:lstStyle>
            <a:lvl1pPr marL="0" indent="0">
              <a:buNone/>
              <a:defRPr sz="2200">
                <a:solidFill>
                  <a:schemeClr val="tx1"/>
                </a:solidFill>
              </a:defRPr>
            </a:lvl1pPr>
            <a:lvl2pPr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data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piè di pagina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numero diapositiva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0AC08F-B515-47E9-9042-3E89D0692FE7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Due contenuti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/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contenuto 2"/>
          <p:cNvSpPr>
            <a:spLocks noGrp="1"/>
          </p:cNvSpPr>
          <p:nvPr>
            <p:ph sz="half" idx="1"/>
          </p:nvPr>
        </p:nvSpPr>
        <p:spPr>
          <a:xfrm>
            <a:off x="457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4" name="Segnaposto contenuto 3"/>
          <p:cNvSpPr>
            <a:spLocks noGrp="1"/>
          </p:cNvSpPr>
          <p:nvPr>
            <p:ph sz="half" idx="2"/>
          </p:nvPr>
        </p:nvSpPr>
        <p:spPr>
          <a:xfrm>
            <a:off x="4648200" y="1920085"/>
            <a:ext cx="4038600" cy="4434840"/>
          </a:xfrm>
        </p:spPr>
        <p:txBody>
          <a:bodyPr/>
          <a:lstStyle>
            <a:lvl1pPr>
              <a:defRPr sz="26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D265F1E-7D42-4A3A-BD5A-425770594DD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nfront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</p:spPr>
        <p:txBody>
          <a:bodyPr tIns="45720" anchor="b"/>
          <a:lstStyle>
            <a:lvl1pPr>
              <a:defRPr/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1"/>
          </p:nvPr>
        </p:nvSpPr>
        <p:spPr>
          <a:xfrm>
            <a:off x="457200" y="1855248"/>
            <a:ext cx="4040188" cy="659352"/>
          </a:xfrm>
        </p:spPr>
        <p:txBody>
          <a:bodyPr lIns="45720" tIns="0" rIns="45720" bIns="0" anchor="ctr">
            <a:noAutofit/>
          </a:bodyPr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3"/>
          </p:nvPr>
        </p:nvSpPr>
        <p:spPr>
          <a:xfrm>
            <a:off x="4645025" y="1859757"/>
            <a:ext cx="4041775" cy="654843"/>
          </a:xfrm>
        </p:spPr>
        <p:txBody>
          <a:bodyPr lIns="45720" tIns="0" rIns="45720" bIns="0" anchor="ctr"/>
          <a:lstStyle>
            <a:lvl1pPr marL="0" indent="0">
              <a:buNone/>
              <a:defRPr sz="2400" b="1" cap="none" baseline="0">
                <a:solidFill>
                  <a:schemeClr val="tx2"/>
                </a:solidFill>
                <a:effectLst/>
              </a:defRPr>
            </a:lvl1pPr>
            <a:lvl2pPr>
              <a:buNone/>
              <a:defRPr sz="2000" b="1"/>
            </a:lvl2pPr>
            <a:lvl3pPr>
              <a:buNone/>
              <a:defRPr sz="1800" b="1"/>
            </a:lvl3pPr>
            <a:lvl4pPr>
              <a:buNone/>
              <a:defRPr sz="1600" b="1"/>
            </a:lvl4pPr>
            <a:lvl5pPr>
              <a:buNone/>
              <a:defRPr sz="1600" b="1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contenuto 4"/>
          <p:cNvSpPr>
            <a:spLocks noGrp="1"/>
          </p:cNvSpPr>
          <p:nvPr>
            <p:ph sz="quarter" idx="2"/>
          </p:nvPr>
        </p:nvSpPr>
        <p:spPr>
          <a:xfrm>
            <a:off x="457200" y="2514600"/>
            <a:ext cx="4040188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6" name="Segnaposto contenuto 5"/>
          <p:cNvSpPr>
            <a:spLocks noGrp="1"/>
          </p:cNvSpPr>
          <p:nvPr>
            <p:ph sz="quarter" idx="4"/>
          </p:nvPr>
        </p:nvSpPr>
        <p:spPr>
          <a:xfrm>
            <a:off x="4645025" y="2514600"/>
            <a:ext cx="4041775" cy="3845720"/>
          </a:xfrm>
        </p:spPr>
        <p:txBody>
          <a:bodyPr tIns="0"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7" name="Segnaposto data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8" name="Segnaposto piè di pagina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9" name="Segnaposto numero diapositiva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E85CDB5-AA3D-489A-B518-19EED37F850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Solo titolo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704088"/>
            <a:ext cx="8305800" cy="1143000"/>
          </a:xfrm>
        </p:spPr>
        <p:txBody>
          <a:bodyPr vert="horz" tIns="45720" bIns="0" anchor="b">
            <a:normAutofit/>
            <a:scene3d>
              <a:camera prst="orthographicFront"/>
              <a:lightRig rig="freezing" dir="t">
                <a:rot lat="0" lon="0" rev="5640000"/>
              </a:lightRig>
            </a:scene3d>
            <a:sp3d prstMaterial="flat">
              <a:contourClr>
                <a:schemeClr val="tx2"/>
              </a:contourClr>
            </a:sp3d>
          </a:bodyPr>
          <a:lstStyle>
            <a:lvl1pPr algn="l" rtl="0">
              <a:spcBef>
                <a:spcPct val="0"/>
              </a:spcBef>
              <a:buNone/>
              <a:defRPr sz="50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data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piè di pagina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5" name="Segnaposto numero diapositiva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D5EBA7C-D210-470A-B846-DACE958A2C26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Vuot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egnaposto data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3" name="Segnaposto piè di pagina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4" name="Segnaposto numero diapositiva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85F937B-3C4C-4DA4-B75D-4333EE906A13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uto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85800" y="514352"/>
            <a:ext cx="2743200" cy="1162050"/>
          </a:xfrm>
        </p:spPr>
        <p:txBody>
          <a:bodyPr lIns="0" anchor="b">
            <a:noAutofit/>
          </a:bodyPr>
          <a:lstStyle>
            <a:lvl1pPr algn="l" rtl="0">
              <a:spcBef>
                <a:spcPct val="0"/>
              </a:spcBef>
              <a:buNone/>
              <a:defRPr sz="2600" b="0">
                <a:ln>
                  <a:noFill/>
                </a:ln>
                <a:solidFill>
                  <a:schemeClr val="tx2"/>
                </a:solidFill>
                <a:effectLst/>
                <a:latin typeface="+mj-lt"/>
                <a:ea typeface="+mj-ea"/>
                <a:cs typeface="+mj-cs"/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" name="Segnaposto testo 2"/>
          <p:cNvSpPr>
            <a:spLocks noGrp="1"/>
          </p:cNvSpPr>
          <p:nvPr>
            <p:ph type="body" idx="2"/>
          </p:nvPr>
        </p:nvSpPr>
        <p:spPr>
          <a:xfrm>
            <a:off x="685800" y="1676400"/>
            <a:ext cx="2743200" cy="4572000"/>
          </a:xfrm>
        </p:spPr>
        <p:txBody>
          <a:bodyPr lIns="18288" rIns="18288"/>
          <a:lstStyle>
            <a:lvl1pPr marL="0" indent="0" algn="l">
              <a:buNone/>
              <a:defRPr sz="1400"/>
            </a:lvl1pPr>
            <a:lvl2pPr indent="0" algn="l">
              <a:buNone/>
              <a:defRPr sz="1200"/>
            </a:lvl2pPr>
            <a:lvl3pPr indent="0" algn="l">
              <a:buNone/>
              <a:defRPr sz="1000"/>
            </a:lvl3pPr>
            <a:lvl4pPr indent="0" algn="l">
              <a:buNone/>
              <a:defRPr sz="900"/>
            </a:lvl4pPr>
            <a:lvl5pPr indent="0" algn="l">
              <a:buNone/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4" name="Segnaposto contenuto 3"/>
          <p:cNvSpPr>
            <a:spLocks noGrp="1"/>
          </p:cNvSpPr>
          <p:nvPr>
            <p:ph sz="half" idx="1"/>
          </p:nvPr>
        </p:nvSpPr>
        <p:spPr>
          <a:xfrm>
            <a:off x="3575050" y="1676400"/>
            <a:ext cx="5111750" cy="4572000"/>
          </a:xfrm>
        </p:spPr>
        <p:txBody>
          <a:bodyPr tIns="0"/>
          <a:lstStyle>
            <a:lvl1pPr>
              <a:defRPr sz="2800"/>
            </a:lvl1pPr>
            <a:lvl2pPr>
              <a:defRPr sz="2600"/>
            </a:lvl2pPr>
            <a:lvl3pPr>
              <a:defRPr sz="2400"/>
            </a:lvl3pPr>
            <a:lvl4pPr>
              <a:defRPr sz="2000"/>
            </a:lvl4pPr>
            <a:lvl5pPr>
              <a:defRPr sz="1800"/>
            </a:lvl5pPr>
          </a:lstStyle>
          <a:p>
            <a:pPr lvl="0" eaLnBrk="1" latinLnBrk="0" hangingPunct="1"/>
            <a:r>
              <a:rPr lang="it-IT" smtClean="0"/>
              <a:t>Fare clic per modificare stili del testo dello schema</a:t>
            </a:r>
          </a:p>
          <a:p>
            <a:pPr lvl="1" eaLnBrk="1" latinLnBrk="0" hangingPunct="1"/>
            <a:r>
              <a:rPr lang="it-IT" smtClean="0"/>
              <a:t>Secondo livello</a:t>
            </a:r>
          </a:p>
          <a:p>
            <a:pPr lvl="2" eaLnBrk="1" latinLnBrk="0" hangingPunct="1"/>
            <a:r>
              <a:rPr lang="it-IT" smtClean="0"/>
              <a:t>Terzo livello</a:t>
            </a:r>
          </a:p>
          <a:p>
            <a:pPr lvl="3" eaLnBrk="1" latinLnBrk="0" hangingPunct="1"/>
            <a:r>
              <a:rPr lang="it-IT" smtClean="0"/>
              <a:t>Quarto livello</a:t>
            </a:r>
          </a:p>
          <a:p>
            <a:pPr lvl="4" eaLnBrk="1" latinLnBrk="0" hangingPunct="1"/>
            <a:r>
              <a:rPr lang="it-IT" smtClean="0"/>
              <a:t>Quinto livello</a:t>
            </a:r>
            <a:endParaRPr kumimoji="0" lang="en-US"/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6449738-C1C8-4811-9E93-E3458D7E0415}" type="slidenum">
              <a:rPr lang="it-IT" smtClean="0"/>
              <a:pPr/>
              <a:t>‹N›</a:t>
            </a:fld>
            <a:endParaRPr lang="it-IT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Immagine con didascalia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itaglia e arrotonda singolo angolo rettangolo 8"/>
          <p:cNvSpPr/>
          <p:nvPr/>
        </p:nvSpPr>
        <p:spPr>
          <a:xfrm rot="420000" flipV="1">
            <a:off x="3165753" y="1108077"/>
            <a:ext cx="5257800" cy="4114800"/>
          </a:xfrm>
          <a:prstGeom prst="snipRoundRect">
            <a:avLst>
              <a:gd name="adj1" fmla="val 0"/>
              <a:gd name="adj2" fmla="val 3646"/>
            </a:avLst>
          </a:prstGeom>
          <a:solidFill>
            <a:srgbClr val="FFFFFF"/>
          </a:solidFill>
          <a:ln w="3175" cap="rnd" cmpd="sng" algn="ctr">
            <a:solidFill>
              <a:srgbClr val="C0C0C0"/>
            </a:solidFill>
            <a:prstDash val="solid"/>
          </a:ln>
          <a:effectLst>
            <a:outerShdw blurRad="63500" dist="38500" dir="7500000" sx="98500" sy="100080" kx="100000" algn="tl" rotWithShape="0">
              <a:srgbClr val="000000">
                <a:alpha val="25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12" name="Triangolo rettangolo 11"/>
          <p:cNvSpPr/>
          <p:nvPr/>
        </p:nvSpPr>
        <p:spPr>
          <a:xfrm rot="420000" flipV="1">
            <a:off x="8004134" y="5359769"/>
            <a:ext cx="155448" cy="155448"/>
          </a:xfrm>
          <a:prstGeom prst="rtTriangle">
            <a:avLst/>
          </a:prstGeom>
          <a:solidFill>
            <a:srgbClr val="FFFFFF"/>
          </a:solidFill>
          <a:ln w="12700" cap="flat" cmpd="sng" algn="ctr">
            <a:solidFill>
              <a:srgbClr val="FFFFFF"/>
            </a:solidFill>
            <a:prstDash val="solid"/>
            <a:bevel/>
          </a:ln>
          <a:effectLst>
            <a:outerShdw blurRad="19685" dist="6350" dir="12900000" algn="tl" rotWithShape="0">
              <a:srgbClr val="000000">
                <a:alpha val="47000"/>
              </a:srgbClr>
            </a:outerShdw>
          </a:effectLst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 eaLnBrk="1" latinLnBrk="0" hangingPunct="1"/>
            <a:endParaRPr kumimoji="0" lang="en-US"/>
          </a:p>
        </p:txBody>
      </p:sp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609600" y="1176996"/>
            <a:ext cx="2212848" cy="1582621"/>
          </a:xfrm>
        </p:spPr>
        <p:txBody>
          <a:bodyPr vert="horz" lIns="45720" tIns="45720" rIns="45720" bIns="45720" anchor="b"/>
          <a:lstStyle>
            <a:lvl1pPr algn="l">
              <a:buNone/>
              <a:defRPr sz="2000" b="1">
                <a:solidFill>
                  <a:schemeClr val="tx2"/>
                </a:solidFill>
              </a:defRPr>
            </a:lvl1pPr>
          </a:lstStyle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4" name="Segnaposto testo 3"/>
          <p:cNvSpPr>
            <a:spLocks noGrp="1"/>
          </p:cNvSpPr>
          <p:nvPr>
            <p:ph type="body" sz="half" idx="2"/>
          </p:nvPr>
        </p:nvSpPr>
        <p:spPr>
          <a:xfrm>
            <a:off x="609600" y="2828785"/>
            <a:ext cx="2209800" cy="2179320"/>
          </a:xfrm>
        </p:spPr>
        <p:txBody>
          <a:bodyPr lIns="64008" rIns="45720" bIns="45720" anchor="t"/>
          <a:lstStyle>
            <a:lvl1pPr marL="0" indent="0" algn="l">
              <a:spcBef>
                <a:spcPts val="250"/>
              </a:spcBef>
              <a:buFontTx/>
              <a:buNone/>
              <a:defRPr sz="1300"/>
            </a:lvl1pPr>
            <a:lvl2pPr>
              <a:defRPr sz="1200"/>
            </a:lvl2pPr>
            <a:lvl3pPr>
              <a:defRPr sz="1000"/>
            </a:lvl3pPr>
            <a:lvl4pPr>
              <a:defRPr sz="900"/>
            </a:lvl4pPr>
            <a:lvl5pPr>
              <a:defRPr sz="900"/>
            </a:lvl5pPr>
          </a:lstStyle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</p:txBody>
      </p:sp>
      <p:sp>
        <p:nvSpPr>
          <p:cNvPr id="5" name="Segnaposto data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6" name="Segnaposto piè di pagina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it-IT"/>
          </a:p>
        </p:txBody>
      </p:sp>
      <p:sp>
        <p:nvSpPr>
          <p:cNvPr id="7" name="Segnaposto numero diapositiva 6"/>
          <p:cNvSpPr>
            <a:spLocks noGrp="1"/>
          </p:cNvSpPr>
          <p:nvPr>
            <p:ph type="sldNum" sz="quarter" idx="12"/>
          </p:nvPr>
        </p:nvSpPr>
        <p:spPr>
          <a:xfrm>
            <a:off x="8077200" y="6356350"/>
            <a:ext cx="609600" cy="365125"/>
          </a:xfrm>
        </p:spPr>
        <p:txBody>
          <a:bodyPr/>
          <a:lstStyle/>
          <a:p>
            <a:fld id="{AF107167-8DA7-4954-A5B3-CABFCBD75098}" type="slidenum">
              <a:rPr lang="it-IT" smtClean="0"/>
              <a:pPr/>
              <a:t>‹N›</a:t>
            </a:fld>
            <a:endParaRPr lang="it-IT"/>
          </a:p>
        </p:txBody>
      </p:sp>
      <p:sp>
        <p:nvSpPr>
          <p:cNvPr id="3" name="Segnaposto immagine 2"/>
          <p:cNvSpPr>
            <a:spLocks noGrp="1"/>
          </p:cNvSpPr>
          <p:nvPr>
            <p:ph type="pic" idx="1"/>
          </p:nvPr>
        </p:nvSpPr>
        <p:spPr>
          <a:xfrm rot="420000">
            <a:off x="3485793" y="1199517"/>
            <a:ext cx="4617720" cy="3931920"/>
          </a:xfrm>
          <a:prstGeom prst="rect">
            <a:avLst/>
          </a:prstGeom>
          <a:solidFill>
            <a:schemeClr val="bg2"/>
          </a:solidFill>
          <a:ln w="3000" cap="rnd">
            <a:solidFill>
              <a:srgbClr val="C0C0C0"/>
            </a:solidFill>
            <a:round/>
          </a:ln>
          <a:effectLst/>
        </p:spPr>
        <p:txBody>
          <a:bodyPr/>
          <a:lstStyle>
            <a:lvl1pPr marL="0" indent="0">
              <a:buNone/>
              <a:defRPr sz="3200"/>
            </a:lvl1pPr>
          </a:lstStyle>
          <a:p>
            <a:r>
              <a:rPr kumimoji="0" lang="it-IT" smtClean="0"/>
              <a:t>Fare clic sull'icona per inserire un'immagine</a:t>
            </a:r>
            <a:endParaRPr kumimoji="0" lang="en-US" dirty="0"/>
          </a:p>
        </p:txBody>
      </p:sp>
      <p:sp>
        <p:nvSpPr>
          <p:cNvPr id="10" name="Figura a mano libera 9"/>
          <p:cNvSpPr>
            <a:spLocks/>
          </p:cNvSpPr>
          <p:nvPr/>
        </p:nvSpPr>
        <p:spPr bwMode="auto">
          <a:xfrm flipV="1">
            <a:off x="-9525" y="5816600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11" name="Figura a mano libera 10"/>
          <p:cNvSpPr>
            <a:spLocks/>
          </p:cNvSpPr>
          <p:nvPr/>
        </p:nvSpPr>
        <p:spPr bwMode="auto">
          <a:xfrm flipV="1">
            <a:off x="4381500" y="6219825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0066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Figura a mano libera 6"/>
          <p:cNvSpPr>
            <a:spLocks/>
          </p:cNvSpPr>
          <p:nvPr/>
        </p:nvSpPr>
        <p:spPr bwMode="auto">
          <a:xfrm>
            <a:off x="-9525" y="-7144"/>
            <a:ext cx="9163050" cy="1041400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6" y="2"/>
              </a:cxn>
              <a:cxn ang="0">
                <a:pos x="2542" y="0"/>
              </a:cxn>
              <a:cxn ang="0">
                <a:pos x="4374" y="367"/>
              </a:cxn>
              <a:cxn ang="0">
                <a:pos x="5766" y="55"/>
              </a:cxn>
              <a:cxn ang="0">
                <a:pos x="5772" y="213"/>
              </a:cxn>
              <a:cxn ang="0">
                <a:pos x="4302" y="439"/>
              </a:cxn>
              <a:cxn ang="0">
                <a:pos x="1488" y="201"/>
              </a:cxn>
              <a:cxn ang="0">
                <a:pos x="0" y="656"/>
              </a:cxn>
              <a:cxn ang="0">
                <a:pos x="6" y="2"/>
              </a:cxn>
            </a:cxnLst>
            <a:rect l="0" t="0" r="0" b="0"/>
            <a:pathLst>
              <a:path w="5772" h="656">
                <a:moveTo>
                  <a:pt x="6" y="2"/>
                </a:moveTo>
                <a:lnTo>
                  <a:pt x="2542" y="0"/>
                </a:lnTo>
                <a:cubicBezTo>
                  <a:pt x="2746" y="101"/>
                  <a:pt x="3828" y="367"/>
                  <a:pt x="4374" y="367"/>
                </a:cubicBezTo>
                <a:cubicBezTo>
                  <a:pt x="4920" y="367"/>
                  <a:pt x="5526" y="152"/>
                  <a:pt x="5766" y="55"/>
                </a:cubicBezTo>
                <a:lnTo>
                  <a:pt x="5772" y="213"/>
                </a:lnTo>
                <a:cubicBezTo>
                  <a:pt x="5670" y="257"/>
                  <a:pt x="5016" y="441"/>
                  <a:pt x="4302" y="439"/>
                </a:cubicBezTo>
                <a:cubicBezTo>
                  <a:pt x="3588" y="437"/>
                  <a:pt x="2205" y="165"/>
                  <a:pt x="1488" y="201"/>
                </a:cubicBezTo>
                <a:cubicBezTo>
                  <a:pt x="750" y="209"/>
                  <a:pt x="270" y="482"/>
                  <a:pt x="0" y="656"/>
                </a:cubicBezTo>
                <a:lnTo>
                  <a:pt x="6" y="2"/>
                </a:lnTo>
                <a:close/>
              </a:path>
            </a:pathLst>
          </a:custGeom>
          <a:gradFill>
            <a:gsLst>
              <a:gs pos="0">
                <a:schemeClr val="accent2">
                  <a:shade val="50000"/>
                  <a:alpha val="45000"/>
                  <a:satMod val="120000"/>
                </a:schemeClr>
              </a:gs>
              <a:gs pos="100000">
                <a:schemeClr val="accent3">
                  <a:shade val="80000"/>
                  <a:alpha val="55000"/>
                  <a:satMod val="155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8" name="Figura a mano libera 7"/>
          <p:cNvSpPr>
            <a:spLocks/>
          </p:cNvSpPr>
          <p:nvPr/>
        </p:nvSpPr>
        <p:spPr bwMode="auto">
          <a:xfrm>
            <a:off x="4381500" y="-7144"/>
            <a:ext cx="4762500" cy="638175"/>
          </a:xfrm>
          <a:custGeom>
            <a:avLst>
              <a:gd name="A1" fmla="val 0"/>
              <a:gd name="A2" fmla="val 0"/>
              <a:gd name="A3" fmla="val 0"/>
              <a:gd name="A4" fmla="val 0"/>
              <a:gd name="A5" fmla="val 0"/>
              <a:gd name="A6" fmla="val 0"/>
              <a:gd name="A7" fmla="val 0"/>
              <a:gd name="A8" fmla="val 0"/>
            </a:avLst>
            <a:gdLst/>
            <a:ahLst/>
            <a:cxnLst>
              <a:cxn ang="0">
                <a:pos x="0" y="0"/>
              </a:cxn>
              <a:cxn ang="0">
                <a:pos x="1668" y="564"/>
              </a:cxn>
              <a:cxn ang="0">
                <a:pos x="3000" y="186"/>
              </a:cxn>
              <a:cxn ang="0">
                <a:pos x="3000" y="6"/>
              </a:cxn>
              <a:cxn ang="0">
                <a:pos x="0" y="0"/>
              </a:cxn>
            </a:cxnLst>
            <a:rect l="0" t="0" r="0" b="0"/>
            <a:pathLst>
              <a:path w="3000" h="595">
                <a:moveTo>
                  <a:pt x="0" y="0"/>
                </a:moveTo>
                <a:cubicBezTo>
                  <a:pt x="174" y="102"/>
                  <a:pt x="1168" y="533"/>
                  <a:pt x="1668" y="564"/>
                </a:cubicBezTo>
                <a:cubicBezTo>
                  <a:pt x="2168" y="595"/>
                  <a:pt x="2778" y="279"/>
                  <a:pt x="3000" y="186"/>
                </a:cubicBezTo>
                <a:lnTo>
                  <a:pt x="3000" y="6"/>
                </a:lnTo>
                <a:lnTo>
                  <a:pt x="0" y="0"/>
                </a:lnTo>
                <a:close/>
              </a:path>
            </a:pathLst>
          </a:custGeom>
          <a:gradFill>
            <a:gsLst>
              <a:gs pos="0">
                <a:schemeClr val="accent3">
                  <a:shade val="50000"/>
                  <a:alpha val="30000"/>
                  <a:satMod val="130000"/>
                </a:schemeClr>
              </a:gs>
              <a:gs pos="80000">
                <a:schemeClr val="accent2">
                  <a:shade val="75000"/>
                  <a:alpha val="45000"/>
                  <a:satMod val="140000"/>
                </a:schemeClr>
              </a:gs>
            </a:gsLst>
            <a:lin ang="5400000" scaled="1"/>
          </a:gra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vert="horz" wrap="square" lIns="91440" tIns="45720" rIns="91440" bIns="45720" anchor="t" compatLnSpc="1"/>
          <a:lstStyle/>
          <a:p>
            <a:pPr marL="0" algn="l" rtl="0" eaLnBrk="1" latinLnBrk="0" hangingPunct="1"/>
            <a:endParaRPr kumimoji="0" lang="en-US">
              <a:solidFill>
                <a:schemeClr val="tx1"/>
              </a:solidFill>
              <a:latin typeface="+mn-lt"/>
              <a:ea typeface="+mn-ea"/>
              <a:cs typeface="+mn-cs"/>
            </a:endParaRPr>
          </a:p>
        </p:txBody>
      </p:sp>
      <p:sp>
        <p:nvSpPr>
          <p:cNvPr id="9" name="Segnaposto titolo 8"/>
          <p:cNvSpPr>
            <a:spLocks noGrp="1"/>
          </p:cNvSpPr>
          <p:nvPr>
            <p:ph type="title"/>
          </p:nvPr>
        </p:nvSpPr>
        <p:spPr>
          <a:xfrm>
            <a:off x="457200" y="704088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r>
              <a:rPr kumimoji="0" lang="it-IT" smtClean="0"/>
              <a:t>Fare clic per modificare lo stile del titolo</a:t>
            </a:r>
            <a:endParaRPr kumimoji="0" lang="en-US"/>
          </a:p>
        </p:txBody>
      </p:sp>
      <p:sp>
        <p:nvSpPr>
          <p:cNvPr id="30" name="Segnaposto testo 29"/>
          <p:cNvSpPr>
            <a:spLocks noGrp="1"/>
          </p:cNvSpPr>
          <p:nvPr>
            <p:ph type="body" idx="1"/>
          </p:nvPr>
        </p:nvSpPr>
        <p:spPr>
          <a:xfrm>
            <a:off x="457200" y="1935480"/>
            <a:ext cx="8229600" cy="4389120"/>
          </a:xfrm>
          <a:prstGeom prst="rect">
            <a:avLst/>
          </a:prstGeom>
        </p:spPr>
        <p:txBody>
          <a:bodyPr vert="horz">
            <a:normAutofit/>
          </a:bodyPr>
          <a:lstStyle/>
          <a:p>
            <a:pPr lvl="0" eaLnBrk="1" latinLnBrk="0" hangingPunct="1"/>
            <a:r>
              <a:rPr kumimoji="0" lang="it-IT" smtClean="0"/>
              <a:t>Fare clic per modificare stili del testo dello schema</a:t>
            </a:r>
          </a:p>
          <a:p>
            <a:pPr lvl="1" eaLnBrk="1" latinLnBrk="0" hangingPunct="1"/>
            <a:r>
              <a:rPr kumimoji="0" lang="it-IT" smtClean="0"/>
              <a:t>Secondo livello</a:t>
            </a:r>
          </a:p>
          <a:p>
            <a:pPr lvl="2" eaLnBrk="1" latinLnBrk="0" hangingPunct="1"/>
            <a:r>
              <a:rPr kumimoji="0" lang="it-IT" smtClean="0"/>
              <a:t>Terzo livello</a:t>
            </a:r>
          </a:p>
          <a:p>
            <a:pPr lvl="3" eaLnBrk="1" latinLnBrk="0" hangingPunct="1"/>
            <a:r>
              <a:rPr kumimoji="0" lang="it-IT" smtClean="0"/>
              <a:t>Quarto livello</a:t>
            </a:r>
          </a:p>
          <a:p>
            <a:pPr lvl="4" eaLnBrk="1" latinLnBrk="0" hangingPunct="1"/>
            <a:r>
              <a:rPr kumimoji="0" lang="it-IT" smtClean="0"/>
              <a:t>Quinto livello</a:t>
            </a:r>
            <a:endParaRPr kumimoji="0" lang="en-US"/>
          </a:p>
        </p:txBody>
      </p:sp>
      <p:sp>
        <p:nvSpPr>
          <p:cNvPr id="10" name="Segnaposto data 9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22" name="Segnaposto piè di pagina 21"/>
          <p:cNvSpPr>
            <a:spLocks noGrp="1"/>
          </p:cNvSpPr>
          <p:nvPr>
            <p:ph type="ftr" sz="quarter" idx="3"/>
          </p:nvPr>
        </p:nvSpPr>
        <p:spPr>
          <a:xfrm>
            <a:off x="2667000" y="6356350"/>
            <a:ext cx="33528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l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endParaRPr lang="it-IT"/>
          </a:p>
        </p:txBody>
      </p:sp>
      <p:sp>
        <p:nvSpPr>
          <p:cNvPr id="18" name="Segnaposto numero diapositiva 17"/>
          <p:cNvSpPr>
            <a:spLocks noGrp="1"/>
          </p:cNvSpPr>
          <p:nvPr>
            <p:ph type="sldNum" sz="quarter" idx="4"/>
          </p:nvPr>
        </p:nvSpPr>
        <p:spPr>
          <a:xfrm>
            <a:off x="7924800" y="6356350"/>
            <a:ext cx="762000" cy="365125"/>
          </a:xfrm>
          <a:prstGeom prst="rect">
            <a:avLst/>
          </a:prstGeom>
        </p:spPr>
        <p:txBody>
          <a:bodyPr vert="horz" lIns="0" tIns="0" rIns="0" bIns="0" anchor="b"/>
          <a:lstStyle>
            <a:lvl1pPr algn="r" eaLnBrk="1" latinLnBrk="0" hangingPunct="1">
              <a:defRPr kumimoji="0" sz="1200">
                <a:solidFill>
                  <a:schemeClr val="tx2">
                    <a:shade val="90000"/>
                  </a:schemeClr>
                </a:solidFill>
              </a:defRPr>
            </a:lvl1pPr>
          </a:lstStyle>
          <a:p>
            <a:fld id="{A4896AC2-2D0C-4ACD-87E0-5622D1EA4E79}" type="slidenum">
              <a:rPr lang="it-IT" smtClean="0"/>
              <a:pPr/>
              <a:t>‹N›</a:t>
            </a:fld>
            <a:endParaRPr lang="it-IT"/>
          </a:p>
        </p:txBody>
      </p:sp>
      <p:grpSp>
        <p:nvGrpSpPr>
          <p:cNvPr id="2" name="Gruppo 1"/>
          <p:cNvGrpSpPr/>
          <p:nvPr/>
        </p:nvGrpSpPr>
        <p:grpSpPr>
          <a:xfrm>
            <a:off x="-19017" y="202408"/>
            <a:ext cx="9180548" cy="649224"/>
            <a:chOff x="-19045" y="216550"/>
            <a:chExt cx="9180548" cy="649224"/>
          </a:xfrm>
        </p:grpSpPr>
        <p:sp>
          <p:nvSpPr>
            <p:cNvPr id="12" name="Figura a mano libera 11"/>
            <p:cNvSpPr>
              <a:spLocks/>
            </p:cNvSpPr>
            <p:nvPr/>
          </p:nvSpPr>
          <p:spPr bwMode="auto">
            <a:xfrm rot="21435692">
              <a:off x="-19045" y="216550"/>
              <a:ext cx="9163050" cy="649224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966"/>
                </a:cxn>
                <a:cxn ang="0">
                  <a:pos x="1608" y="282"/>
                </a:cxn>
                <a:cxn ang="0">
                  <a:pos x="4110" y="1008"/>
                </a:cxn>
                <a:cxn ang="0">
                  <a:pos x="5772" y="0"/>
                </a:cxn>
              </a:cxnLst>
              <a:rect l="0" t="0" r="0" b="0"/>
              <a:pathLst>
                <a:path w="5772" h="1055">
                  <a:moveTo>
                    <a:pt x="0" y="966"/>
                  </a:moveTo>
                  <a:cubicBezTo>
                    <a:pt x="282" y="738"/>
                    <a:pt x="923" y="275"/>
                    <a:pt x="1608" y="282"/>
                  </a:cubicBezTo>
                  <a:cubicBezTo>
                    <a:pt x="2293" y="289"/>
                    <a:pt x="3416" y="1055"/>
                    <a:pt x="4110" y="1008"/>
                  </a:cubicBezTo>
                  <a:cubicBezTo>
                    <a:pt x="4804" y="961"/>
                    <a:pt x="5426" y="210"/>
                    <a:pt x="5772" y="0"/>
                  </a:cubicBezTo>
                </a:path>
              </a:pathLst>
            </a:custGeom>
            <a:noFill/>
            <a:ln w="10795" cap="flat" cmpd="sng" algn="ctr">
              <a:gradFill>
                <a:gsLst>
                  <a:gs pos="74000">
                    <a:schemeClr val="accent3">
                      <a:shade val="75000"/>
                    </a:schemeClr>
                  </a:gs>
                  <a:gs pos="86000">
                    <a:schemeClr val="tx1">
                      <a:alpha val="29000"/>
                    </a:schemeClr>
                  </a:gs>
                  <a:gs pos="16000">
                    <a:schemeClr val="accent2">
                      <a:shade val="75000"/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  <p:sp>
          <p:nvSpPr>
            <p:cNvPr id="13" name="Figura a mano libera 12"/>
            <p:cNvSpPr>
              <a:spLocks/>
            </p:cNvSpPr>
            <p:nvPr/>
          </p:nvSpPr>
          <p:spPr bwMode="auto">
            <a:xfrm rot="21435692">
              <a:off x="-14309" y="290003"/>
              <a:ext cx="9175812" cy="530352"/>
            </a:xfrm>
            <a:custGeom>
              <a:avLst>
                <a:gd name="A1" fmla="val 0"/>
                <a:gd name="A2" fmla="val 0"/>
                <a:gd name="A3" fmla="val 0"/>
                <a:gd name="A4" fmla="val 0"/>
                <a:gd name="A5" fmla="val 0"/>
                <a:gd name="A6" fmla="val 0"/>
                <a:gd name="A7" fmla="val 0"/>
                <a:gd name="A8" fmla="val 0"/>
              </a:avLst>
              <a:gdLst/>
              <a:ahLst/>
              <a:cxnLst>
                <a:cxn ang="0">
                  <a:pos x="0" y="732"/>
                </a:cxn>
                <a:cxn ang="0">
                  <a:pos x="1638" y="228"/>
                </a:cxn>
                <a:cxn ang="0">
                  <a:pos x="4122" y="816"/>
                </a:cxn>
                <a:cxn ang="0">
                  <a:pos x="5766" y="0"/>
                </a:cxn>
              </a:cxnLst>
              <a:rect l="0" t="0" r="0" b="0"/>
              <a:pathLst>
                <a:path w="5766" h="854">
                  <a:moveTo>
                    <a:pt x="0" y="732"/>
                  </a:moveTo>
                  <a:cubicBezTo>
                    <a:pt x="273" y="647"/>
                    <a:pt x="951" y="214"/>
                    <a:pt x="1638" y="228"/>
                  </a:cubicBezTo>
                  <a:cubicBezTo>
                    <a:pt x="2325" y="242"/>
                    <a:pt x="3434" y="854"/>
                    <a:pt x="4122" y="816"/>
                  </a:cubicBezTo>
                  <a:cubicBezTo>
                    <a:pt x="4810" y="778"/>
                    <a:pt x="5424" y="170"/>
                    <a:pt x="5766" y="0"/>
                  </a:cubicBezTo>
                </a:path>
              </a:pathLst>
            </a:custGeom>
            <a:noFill/>
            <a:ln w="9525" cap="flat" cmpd="sng" algn="ctr">
              <a:gradFill>
                <a:gsLst>
                  <a:gs pos="74000">
                    <a:schemeClr val="accent4"/>
                  </a:gs>
                  <a:gs pos="44000">
                    <a:schemeClr val="accent1"/>
                  </a:gs>
                  <a:gs pos="33000">
                    <a:schemeClr val="accent2">
                      <a:alpha val="56000"/>
                    </a:schemeClr>
                  </a:gs>
                </a:gsLst>
                <a:lin ang="5400000" scaled="1"/>
              </a:gradFill>
              <a:prstDash val="solid"/>
              <a:round/>
              <a:headEnd type="none" w="med" len="med"/>
              <a:tailEnd type="none" w="med" len="med"/>
            </a:ln>
            <a:effectLst/>
          </p:spPr>
          <p:txBody>
            <a:bodyPr vert="horz" wrap="square" lIns="91440" tIns="45720" rIns="91440" bIns="45720" anchor="t" compatLnSpc="1"/>
            <a:lstStyle/>
            <a:p>
              <a:endParaRPr kumimoji="0" lang="en-US"/>
            </a:p>
          </p:txBody>
        </p:sp>
      </p:grpSp>
    </p:spTree>
  </p:cSld>
  <p:clrMap bg1="dk1" tx1="lt1" bg2="dk2" tx2="lt2" accent1="accent1" accent2="accent2" accent3="accent3" accent4="accent4" accent5="accent5" accent6="accent6" hlink="hlink" folHlink="folHlink"/>
  <p:sldLayoutIdLst>
    <p:sldLayoutId id="2147483757" r:id="rId1"/>
    <p:sldLayoutId id="2147483758" r:id="rId2"/>
    <p:sldLayoutId id="2147483759" r:id="rId3"/>
    <p:sldLayoutId id="2147483760" r:id="rId4"/>
    <p:sldLayoutId id="2147483761" r:id="rId5"/>
    <p:sldLayoutId id="2147483762" r:id="rId6"/>
    <p:sldLayoutId id="2147483763" r:id="rId7"/>
    <p:sldLayoutId id="2147483764" r:id="rId8"/>
    <p:sldLayoutId id="2147483765" r:id="rId9"/>
    <p:sldLayoutId id="2147483766" r:id="rId10"/>
    <p:sldLayoutId id="2147483767" r:id="rId11"/>
  </p:sldLayoutIdLst>
  <p:txStyles>
    <p:titleStyle>
      <a:lvl1pPr algn="l" rtl="0" eaLnBrk="1" latinLnBrk="0" hangingPunct="1">
        <a:spcBef>
          <a:spcPct val="0"/>
        </a:spcBef>
        <a:buNone/>
        <a:defRPr kumimoji="0" sz="5000" b="0" kern="1200">
          <a:ln>
            <a:noFill/>
          </a:ln>
          <a:solidFill>
            <a:schemeClr val="tx2"/>
          </a:solidFill>
          <a:effectLst/>
          <a:latin typeface="+mj-lt"/>
          <a:ea typeface="+mj-ea"/>
          <a:cs typeface="+mj-cs"/>
        </a:defRPr>
      </a:lvl1pPr>
    </p:titleStyle>
    <p:bodyStyle>
      <a:lvl1pPr marL="274320" indent="-274320" algn="l" rtl="0" eaLnBrk="1" latinLnBrk="0" hangingPunct="1">
        <a:spcBef>
          <a:spcPct val="20000"/>
        </a:spcBef>
        <a:buClr>
          <a:schemeClr val="accent3"/>
        </a:buClr>
        <a:buSzPct val="95000"/>
        <a:buFont typeface="Wingdings 2"/>
        <a:buChar char=""/>
        <a:defRPr kumimoji="0" sz="2600" kern="1200">
          <a:solidFill>
            <a:schemeClr val="tx1"/>
          </a:solidFill>
          <a:latin typeface="+mn-lt"/>
          <a:ea typeface="+mn-ea"/>
          <a:cs typeface="+mn-cs"/>
        </a:defRPr>
      </a:lvl1pPr>
      <a:lvl2pPr marL="640080" indent="-246888" algn="l" rtl="0" eaLnBrk="1" latinLnBrk="0" hangingPunct="1">
        <a:spcBef>
          <a:spcPct val="20000"/>
        </a:spcBef>
        <a:buClr>
          <a:schemeClr val="accent1"/>
        </a:buClr>
        <a:buSzPct val="85000"/>
        <a:buFont typeface="Wingdings 2"/>
        <a:buChar char=""/>
        <a:defRPr kumimoji="0"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indent="-246888" algn="l" rtl="0" eaLnBrk="1" latinLnBrk="0" hangingPunct="1">
        <a:spcBef>
          <a:spcPct val="20000"/>
        </a:spcBef>
        <a:buClr>
          <a:schemeClr val="accent2"/>
        </a:buClr>
        <a:buSzPct val="70000"/>
        <a:buFont typeface="Wingdings 2"/>
        <a:buChar char=""/>
        <a:defRPr kumimoji="0" sz="2100" kern="1200">
          <a:solidFill>
            <a:schemeClr val="tx1"/>
          </a:solidFill>
          <a:latin typeface="+mn-lt"/>
          <a:ea typeface="+mn-ea"/>
          <a:cs typeface="+mn-cs"/>
        </a:defRPr>
      </a:lvl3pPr>
      <a:lvl4pPr marL="1188720" indent="-210312" algn="l" rtl="0" eaLnBrk="1" latinLnBrk="0" hangingPunct="1">
        <a:spcBef>
          <a:spcPct val="20000"/>
        </a:spcBef>
        <a:buClr>
          <a:schemeClr val="accent3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1463040" indent="-210312" algn="l" rtl="0" eaLnBrk="1" latinLnBrk="0" hangingPunct="1">
        <a:spcBef>
          <a:spcPct val="20000"/>
        </a:spcBef>
        <a:buClr>
          <a:schemeClr val="accent4"/>
        </a:buClr>
        <a:buSzPct val="65000"/>
        <a:buFont typeface="Wingdings 2"/>
        <a:buChar char=""/>
        <a:defRPr kumimoji="0"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1737360" indent="-210312" algn="l" rtl="0" eaLnBrk="1" latinLnBrk="0" hangingPunct="1">
        <a:spcBef>
          <a:spcPct val="20000"/>
        </a:spcBef>
        <a:buClr>
          <a:schemeClr val="accent5"/>
        </a:buClr>
        <a:buSzPct val="80000"/>
        <a:buFont typeface="Wingdings 2"/>
        <a:buChar char=""/>
        <a:defRPr kumimoji="0"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1920240" indent="-182880" algn="l" rtl="0" eaLnBrk="1" latinLnBrk="0" hangingPunct="1">
        <a:spcBef>
          <a:spcPct val="20000"/>
        </a:spcBef>
        <a:buClr>
          <a:schemeClr val="accent6"/>
        </a:buClr>
        <a:buSzPct val="80000"/>
        <a:buFont typeface="Wingdings 2"/>
        <a:buChar char=""/>
        <a:defRPr kumimoji="0" sz="1600" kern="1200" baseline="0">
          <a:solidFill>
            <a:schemeClr val="tx1"/>
          </a:solidFill>
          <a:latin typeface="+mn-lt"/>
          <a:ea typeface="+mn-ea"/>
          <a:cs typeface="+mn-cs"/>
        </a:defRPr>
      </a:lvl7pPr>
      <a:lvl8pPr marL="2194560" indent="-182880" algn="l" rtl="0" eaLnBrk="1" latinLnBrk="0" hangingPunct="1">
        <a:spcBef>
          <a:spcPct val="20000"/>
        </a:spcBef>
        <a:buClr>
          <a:schemeClr val="tx2"/>
        </a:buClr>
        <a:buChar char="•"/>
        <a:defRPr kumimoji="0" sz="1600" kern="1200">
          <a:solidFill>
            <a:schemeClr val="tx1"/>
          </a:solidFill>
          <a:latin typeface="+mn-lt"/>
          <a:ea typeface="+mn-ea"/>
          <a:cs typeface="+mn-cs"/>
        </a:defRPr>
      </a:lvl8pPr>
      <a:lvl9pPr marL="2468880" indent="-182880" algn="l" rtl="0" eaLnBrk="1" latinLnBrk="0" hangingPunct="1">
        <a:spcBef>
          <a:spcPct val="20000"/>
        </a:spcBef>
        <a:buClr>
          <a:schemeClr val="tx2"/>
        </a:buClr>
        <a:buFontTx/>
        <a:buChar char="•"/>
        <a:defRPr kumimoji="0" sz="1400" kern="1200" baseline="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lvl1pPr marL="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rtl="0" eaLnBrk="1" latinLnBrk="0" hangingPunct="1">
        <a:defRPr kumimoji="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2" Type="http://schemas.openxmlformats.org/officeDocument/2006/relationships/slideLayout" Target="../slideLayouts/slideLayout7.xml"/><Relationship Id="rId1" Type="http://schemas.openxmlformats.org/officeDocument/2006/relationships/vmlDrawing" Target="../drawings/vmlDrawing1.vml"/><Relationship Id="rId5" Type="http://schemas.openxmlformats.org/officeDocument/2006/relationships/image" Target="../media/image4.jpeg"/><Relationship Id="rId4" Type="http://schemas.openxmlformats.org/officeDocument/2006/relationships/image" Target="../media/image3.pn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1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1026" name="Object 2"/>
          <p:cNvGraphicFramePr>
            <a:graphicFrameLocks noChangeAspect="1"/>
          </p:cNvGraphicFramePr>
          <p:nvPr/>
        </p:nvGraphicFramePr>
        <p:xfrm>
          <a:off x="1477963" y="188640"/>
          <a:ext cx="5737225" cy="642937"/>
        </p:xfrm>
        <a:graphic>
          <a:graphicData uri="http://schemas.openxmlformats.org/presentationml/2006/ole">
            <p:oleObj spid="_x0000_s1026" name="Immagine bitmap" r:id="rId3" imgW="4382112" imgH="800212" progId="PBrush">
              <p:embed/>
            </p:oleObj>
          </a:graphicData>
        </a:graphic>
      </p:graphicFrame>
      <p:pic>
        <p:nvPicPr>
          <p:cNvPr id="1027" name="Immagine 2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214313" y="116632"/>
            <a:ext cx="1117600" cy="14668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28" name="Picture 2" descr="santobono logo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7286644" y="142852"/>
            <a:ext cx="1746250" cy="13573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029" name="Rectangle 4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1030" name="Rectangle 5"/>
          <p:cNvSpPr>
            <a:spLocks noChangeArrowheads="1"/>
          </p:cNvSpPr>
          <p:nvPr/>
        </p:nvSpPr>
        <p:spPr bwMode="auto">
          <a:xfrm>
            <a:off x="-90488" y="457200"/>
            <a:ext cx="9144001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/>
          </a:p>
        </p:txBody>
      </p:sp>
      <p:sp>
        <p:nvSpPr>
          <p:cNvPr id="1031" name="Rectangle 7"/>
          <p:cNvSpPr>
            <a:spLocks noChangeArrowheads="1"/>
          </p:cNvSpPr>
          <p:nvPr/>
        </p:nvSpPr>
        <p:spPr bwMode="auto">
          <a:xfrm>
            <a:off x="-180528" y="1124744"/>
            <a:ext cx="9144000" cy="544764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 anchor="ctr">
            <a:spAutoFit/>
          </a:bodyPr>
          <a:lstStyle/>
          <a:p>
            <a:pPr algn="ctr" eaLnBrk="0" hangingPunct="0">
              <a:tabLst>
                <a:tab pos="130175" algn="l"/>
              </a:tabLst>
            </a:pPr>
            <a:r>
              <a:rPr lang="it-IT" sz="2800" b="1" dirty="0">
                <a:latin typeface="+mn-lt"/>
                <a:cs typeface="Times New Roman" pitchFamily="18" charset="0"/>
              </a:rPr>
              <a:t>Dipartimento </a:t>
            </a:r>
            <a:r>
              <a:rPr lang="it-IT" sz="2800" b="1" dirty="0" smtClean="0">
                <a:latin typeface="+mn-lt"/>
                <a:cs typeface="Times New Roman" pitchFamily="18" charset="0"/>
              </a:rPr>
              <a:t>di Emergenza</a:t>
            </a:r>
          </a:p>
          <a:p>
            <a:pPr algn="ctr" eaLnBrk="0" hangingPunct="0">
              <a:tabLst>
                <a:tab pos="130175" algn="l"/>
              </a:tabLst>
            </a:pPr>
            <a:r>
              <a:rPr lang="it-IT" sz="2800" b="1" dirty="0" smtClean="0">
                <a:latin typeface="+mn-lt"/>
                <a:cs typeface="Times New Roman" pitchFamily="18" charset="0"/>
              </a:rPr>
              <a:t>Struttura complessa di Pediatria D’urgenza</a:t>
            </a:r>
            <a:endParaRPr lang="it-IT" sz="2800" dirty="0">
              <a:latin typeface="+mn-lt"/>
            </a:endParaRPr>
          </a:p>
          <a:p>
            <a:pPr algn="ctr" eaLnBrk="0" hangingPunct="0">
              <a:tabLst>
                <a:tab pos="130175" algn="l"/>
              </a:tabLst>
            </a:pPr>
            <a:r>
              <a:rPr lang="it-IT" sz="2800" i="1" dirty="0">
                <a:latin typeface="+mn-lt"/>
                <a:cs typeface="Times New Roman" pitchFamily="18" charset="0"/>
              </a:rPr>
              <a:t>Direttore : </a:t>
            </a:r>
            <a:r>
              <a:rPr lang="it-IT" sz="2800" i="1" dirty="0" smtClean="0">
                <a:latin typeface="+mn-lt"/>
                <a:cs typeface="Times New Roman" pitchFamily="18" charset="0"/>
              </a:rPr>
              <a:t>Prof. </a:t>
            </a:r>
            <a:r>
              <a:rPr lang="it-IT" sz="2800" i="1" dirty="0" err="1" smtClean="0">
                <a:latin typeface="+mn-lt"/>
                <a:cs typeface="Times New Roman" pitchFamily="18" charset="0"/>
              </a:rPr>
              <a:t>A.Campa</a:t>
            </a:r>
            <a:endParaRPr lang="it-IT" sz="2800" i="1" dirty="0" smtClean="0">
              <a:latin typeface="+mn-lt"/>
              <a:cs typeface="Times New Roman" pitchFamily="18" charset="0"/>
            </a:endParaRPr>
          </a:p>
          <a:p>
            <a:pPr algn="ctr" eaLnBrk="0" hangingPunct="0">
              <a:tabLst>
                <a:tab pos="130175" algn="l"/>
              </a:tabLst>
            </a:pPr>
            <a:endParaRPr lang="it-IT" sz="2800" i="1" dirty="0" smtClean="0">
              <a:latin typeface="+mn-lt"/>
              <a:cs typeface="Times New Roman" pitchFamily="18" charset="0"/>
            </a:endParaRPr>
          </a:p>
          <a:p>
            <a:pPr algn="ctr" eaLnBrk="0" hangingPunct="0">
              <a:tabLst>
                <a:tab pos="130175" algn="l"/>
              </a:tabLst>
            </a:pPr>
            <a:endParaRPr lang="it-IT" dirty="0">
              <a:latin typeface="+mn-lt"/>
            </a:endParaRPr>
          </a:p>
          <a:p>
            <a:pPr algn="ctr" eaLnBrk="0" hangingPunct="0">
              <a:tabLst>
                <a:tab pos="130175" algn="l"/>
              </a:tabLst>
            </a:pPr>
            <a:r>
              <a:rPr lang="it-IT" sz="4400" b="1" dirty="0" smtClean="0">
                <a:latin typeface="+mn-lt"/>
                <a:cs typeface="Times New Roman" pitchFamily="18" charset="0"/>
              </a:rPr>
              <a:t>Uno strano caso di</a:t>
            </a:r>
          </a:p>
          <a:p>
            <a:pPr algn="ctr" eaLnBrk="0" hangingPunct="0">
              <a:tabLst>
                <a:tab pos="130175" algn="l"/>
              </a:tabLst>
            </a:pPr>
            <a:r>
              <a:rPr lang="it-IT" sz="4400" b="1" dirty="0" smtClean="0">
                <a:latin typeface="+mn-lt"/>
                <a:cs typeface="Times New Roman" pitchFamily="18" charset="0"/>
              </a:rPr>
              <a:t> convulsione </a:t>
            </a:r>
            <a:r>
              <a:rPr lang="it-IT" sz="4400" b="1" dirty="0" err="1" smtClean="0">
                <a:latin typeface="+mn-lt"/>
                <a:cs typeface="Times New Roman" pitchFamily="18" charset="0"/>
              </a:rPr>
              <a:t>afebbrile</a:t>
            </a:r>
            <a:endParaRPr lang="it-IT" sz="4400" b="1" dirty="0" smtClean="0">
              <a:latin typeface="+mn-lt"/>
              <a:cs typeface="Times New Roman" pitchFamily="18" charset="0"/>
            </a:endParaRPr>
          </a:p>
          <a:p>
            <a:pPr algn="ctr" eaLnBrk="0" hangingPunct="0">
              <a:tabLst>
                <a:tab pos="130175" algn="l"/>
              </a:tabLst>
            </a:pPr>
            <a:endParaRPr lang="it-IT" sz="2800" b="1" dirty="0">
              <a:latin typeface="+mn-lt"/>
              <a:cs typeface="Times New Roman" pitchFamily="18" charset="0"/>
            </a:endParaRPr>
          </a:p>
          <a:p>
            <a:pPr algn="ctr" eaLnBrk="0" hangingPunct="0">
              <a:tabLst>
                <a:tab pos="130175" algn="l"/>
              </a:tabLst>
            </a:pPr>
            <a:endParaRPr lang="it-IT" sz="2400" b="1" dirty="0" smtClean="0">
              <a:latin typeface="+mn-lt"/>
              <a:cs typeface="Times New Roman" pitchFamily="18" charset="0"/>
            </a:endParaRPr>
          </a:p>
          <a:p>
            <a:pPr algn="ctr" eaLnBrk="0" hangingPunct="0">
              <a:tabLst>
                <a:tab pos="130175" algn="l"/>
              </a:tabLst>
            </a:pPr>
            <a:endParaRPr lang="it-IT" sz="4000" dirty="0" smtClean="0">
              <a:solidFill>
                <a:srgbClr val="000099"/>
              </a:solidFill>
              <a:latin typeface="+mn-lt"/>
            </a:endParaRPr>
          </a:p>
          <a:p>
            <a:pPr algn="ctr" eaLnBrk="0" hangingPunct="0">
              <a:tabLst>
                <a:tab pos="130175" algn="l"/>
              </a:tabLst>
            </a:pPr>
            <a:endParaRPr lang="it-IT" sz="2000" b="1" dirty="0">
              <a:solidFill>
                <a:srgbClr val="FF0000"/>
              </a:solidFill>
              <a:latin typeface="+mn-lt"/>
              <a:cs typeface="Times New Roman" pitchFamily="18" charset="0"/>
            </a:endParaRPr>
          </a:p>
          <a:p>
            <a:pPr algn="ctr" eaLnBrk="0" hangingPunct="0">
              <a:tabLst>
                <a:tab pos="130175" algn="l"/>
              </a:tabLst>
            </a:pPr>
            <a:endParaRPr lang="it-IT" b="1" dirty="0">
              <a:solidFill>
                <a:srgbClr val="FF0000"/>
              </a:solidFill>
              <a:latin typeface="+mn-lt"/>
              <a:cs typeface="Times New Roman" pitchFamily="18" charset="0"/>
            </a:endParaRPr>
          </a:p>
        </p:txBody>
      </p:sp>
      <p:sp>
        <p:nvSpPr>
          <p:cNvPr id="9" name="Rettangolo 8"/>
          <p:cNvSpPr/>
          <p:nvPr/>
        </p:nvSpPr>
        <p:spPr>
          <a:xfrm>
            <a:off x="3929058" y="6286520"/>
            <a:ext cx="5214942" cy="46166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eaLnBrk="0" hangingPunct="0">
              <a:tabLst>
                <a:tab pos="130175" algn="l"/>
              </a:tabLst>
            </a:pPr>
            <a:r>
              <a:rPr lang="it-IT" sz="2400" i="1" dirty="0" smtClean="0">
                <a:latin typeface="+mn-lt"/>
                <a:cs typeface="Times New Roman" pitchFamily="18" charset="0"/>
              </a:rPr>
              <a:t>AIF:Dott.ssa C. Silvestre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57200" y="642918"/>
            <a:ext cx="8229600" cy="1143000"/>
          </a:xfrm>
        </p:spPr>
        <p:txBody>
          <a:bodyPr/>
          <a:lstStyle/>
          <a:p>
            <a:r>
              <a:rPr lang="it-IT" dirty="0" smtClean="0"/>
              <a:t>       </a:t>
            </a:r>
            <a:endParaRPr lang="it-IT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42844" y="1890722"/>
            <a:ext cx="8715436" cy="3538542"/>
          </a:xfrm>
        </p:spPr>
        <p:txBody>
          <a:bodyPr>
            <a:noAutofit/>
          </a:bodyPr>
          <a:lstStyle/>
          <a:p>
            <a:pPr>
              <a:lnSpc>
                <a:spcPct val="150000"/>
              </a:lnSpc>
            </a:pPr>
            <a:r>
              <a:rPr lang="it-IT" sz="2400" dirty="0" smtClean="0">
                <a:cs typeface="Arial" pitchFamily="34" charset="0"/>
              </a:rPr>
              <a:t>Assenza di segni meningei</a:t>
            </a:r>
          </a:p>
          <a:p>
            <a:pPr>
              <a:lnSpc>
                <a:spcPct val="150000"/>
              </a:lnSpc>
            </a:pPr>
            <a:r>
              <a:rPr lang="it-IT" sz="2400" dirty="0" smtClean="0">
                <a:cs typeface="Arial" pitchFamily="34" charset="0"/>
              </a:rPr>
              <a:t>Assenza di febbre</a:t>
            </a:r>
            <a:endParaRPr lang="it-IT" sz="2400" b="1" dirty="0" smtClean="0"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it-IT" sz="2400" dirty="0" smtClean="0">
                <a:cs typeface="Arial" pitchFamily="34" charset="0"/>
              </a:rPr>
              <a:t>Anamnesi familiare: non </a:t>
            </a:r>
            <a:r>
              <a:rPr lang="it-IT" sz="2400" dirty="0" err="1" smtClean="0">
                <a:cs typeface="Arial" pitchFamily="34" charset="0"/>
              </a:rPr>
              <a:t>contributoria</a:t>
            </a:r>
            <a:endParaRPr lang="it-IT" sz="2400" dirty="0" smtClean="0"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it-IT" sz="2400" dirty="0" smtClean="0">
                <a:cs typeface="Arial" pitchFamily="34" charset="0"/>
              </a:rPr>
              <a:t>Anamnesi patologica remota: non </a:t>
            </a:r>
            <a:r>
              <a:rPr lang="it-IT" sz="2400" dirty="0" err="1" smtClean="0">
                <a:cs typeface="Arial" pitchFamily="34" charset="0"/>
              </a:rPr>
              <a:t>contributoria</a:t>
            </a:r>
            <a:endParaRPr lang="it-IT" sz="2400" dirty="0" smtClean="0">
              <a:cs typeface="Arial" pitchFamily="34" charset="0"/>
            </a:endParaRPr>
          </a:p>
          <a:p>
            <a:pPr>
              <a:lnSpc>
                <a:spcPct val="150000"/>
              </a:lnSpc>
            </a:pPr>
            <a:r>
              <a:rPr lang="it-IT" sz="2400" dirty="0" smtClean="0">
                <a:cs typeface="Arial" pitchFamily="34" charset="0"/>
              </a:rPr>
              <a:t>Anamnesi patologica prossima:  diarrea e vomito da circa 2 </a:t>
            </a:r>
            <a:r>
              <a:rPr lang="it-IT" sz="2400" dirty="0" err="1" smtClean="0">
                <a:cs typeface="Arial" pitchFamily="34" charset="0"/>
              </a:rPr>
              <a:t>gg</a:t>
            </a:r>
            <a:endParaRPr lang="it-IT" sz="2400" dirty="0" smtClean="0">
              <a:cs typeface="Arial" pitchFamily="34" charset="0"/>
            </a:endParaRPr>
          </a:p>
        </p:txBody>
      </p:sp>
      <p:sp>
        <p:nvSpPr>
          <p:cNvPr id="4" name="Titolo 3"/>
          <p:cNvSpPr txBox="1">
            <a:spLocks/>
          </p:cNvSpPr>
          <p:nvPr/>
        </p:nvSpPr>
        <p:spPr>
          <a:xfrm>
            <a:off x="285720" y="285728"/>
            <a:ext cx="3214710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Valeria</a:t>
            </a:r>
            <a:endParaRPr kumimoji="0" lang="it-IT" sz="5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j-lt"/>
              <a:ea typeface="+mj-ea"/>
              <a:cs typeface="+mj-cs"/>
            </a:endParaRPr>
          </a:p>
        </p:txBody>
      </p:sp>
      <p:pic>
        <p:nvPicPr>
          <p:cNvPr id="16386" name="Picture 2" descr="C:\Users\pina.deluca\Desktop\images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500042"/>
            <a:ext cx="2286000" cy="1781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Sottotitolo 8"/>
          <p:cNvSpPr>
            <a:spLocks noGrp="1"/>
          </p:cNvSpPr>
          <p:nvPr>
            <p:ph type="subTitle" idx="1"/>
          </p:nvPr>
        </p:nvSpPr>
        <p:spPr>
          <a:xfrm>
            <a:off x="142845" y="692696"/>
            <a:ext cx="5715040" cy="2236238"/>
          </a:xfrm>
        </p:spPr>
        <p:txBody>
          <a:bodyPr>
            <a:normAutofit lnSpcReduction="10000"/>
          </a:bodyPr>
          <a:lstStyle/>
          <a:p>
            <a:pPr algn="l">
              <a:defRPr/>
            </a:pPr>
            <a:endParaRPr lang="it-IT" sz="1800" b="1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it-IT" sz="1900" dirty="0" smtClean="0">
                <a:latin typeface="Times New Roman" pitchFamily="18" charset="0"/>
                <a:cs typeface="Times New Roman" pitchFamily="18" charset="0"/>
              </a:rPr>
              <a:t>Emocromo: nella norma                                                                          </a:t>
            </a:r>
          </a:p>
          <a:p>
            <a:pPr algn="l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it-IT" sz="1900" dirty="0" smtClean="0">
                <a:latin typeface="Times New Roman" pitchFamily="18" charset="0"/>
                <a:cs typeface="Times New Roman" pitchFamily="18" charset="0"/>
              </a:rPr>
              <a:t>Emocoltura : negativa</a:t>
            </a:r>
          </a:p>
          <a:p>
            <a:pPr algn="l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it-IT" sz="1900" dirty="0" smtClean="0">
                <a:latin typeface="Times New Roman" pitchFamily="18" charset="0"/>
                <a:cs typeface="Times New Roman" pitchFamily="18" charset="0"/>
              </a:rPr>
              <a:t>PCR : negative</a:t>
            </a:r>
          </a:p>
          <a:p>
            <a:pPr algn="l">
              <a:lnSpc>
                <a:spcPct val="150000"/>
              </a:lnSpc>
              <a:buFont typeface="Wingdings" pitchFamily="2" charset="2"/>
              <a:buChar char="ü"/>
              <a:defRPr/>
            </a:pPr>
            <a:r>
              <a:rPr lang="it-IT" sz="1900" dirty="0" smtClean="0">
                <a:latin typeface="Times New Roman" pitchFamily="18" charset="0"/>
                <a:cs typeface="Times New Roman" pitchFamily="18" charset="0"/>
              </a:rPr>
              <a:t>Assenza di febbre</a:t>
            </a:r>
          </a:p>
          <a:p>
            <a:pPr algn="l">
              <a:lnSpc>
                <a:spcPct val="150000"/>
              </a:lnSpc>
              <a:defRPr/>
            </a:pPr>
            <a:endParaRPr lang="it-IT" sz="19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Wingdings" pitchFamily="2" charset="2"/>
              <a:buChar char="ü"/>
              <a:defRPr/>
            </a:pPr>
            <a:endParaRPr lang="it-IT" sz="2000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  <a:defRPr/>
            </a:pPr>
            <a:endParaRPr lang="it-IT" sz="2000" dirty="0" smtClean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  <a:p>
            <a:pPr algn="l">
              <a:buFont typeface="Arial" pitchFamily="34" charset="0"/>
              <a:buChar char="•"/>
              <a:defRPr/>
            </a:pPr>
            <a:endParaRPr lang="it-IT" sz="2000" dirty="0">
              <a:solidFill>
                <a:srgbClr val="000099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6429388" y="3286124"/>
            <a:ext cx="2154243" cy="1223962"/>
          </a:xfrm>
          <a:prstGeom prst="rect">
            <a:avLst/>
          </a:prstGeom>
          <a:noFill/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8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DISORDINI DEL METABOLISMO</a:t>
            </a:r>
            <a:endParaRPr lang="it-IT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" name="Parentesi graffa chiusa 10"/>
          <p:cNvSpPr/>
          <p:nvPr/>
        </p:nvSpPr>
        <p:spPr>
          <a:xfrm>
            <a:off x="5929322" y="3214686"/>
            <a:ext cx="304785" cy="1655763"/>
          </a:xfrm>
          <a:prstGeom prst="rightBrace">
            <a:avLst/>
          </a:prstGeom>
          <a:ln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3" name="Parentesi graffa chiusa 12"/>
          <p:cNvSpPr/>
          <p:nvPr/>
        </p:nvSpPr>
        <p:spPr>
          <a:xfrm>
            <a:off x="5929322" y="6072206"/>
            <a:ext cx="357190" cy="571480"/>
          </a:xfrm>
          <a:prstGeom prst="rightBrace">
            <a:avLst>
              <a:gd name="adj1" fmla="val 0"/>
              <a:gd name="adj2" fmla="val 50000"/>
            </a:avLst>
          </a:prstGeom>
          <a:ln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5" name="Rettangolo 14"/>
          <p:cNvSpPr/>
          <p:nvPr/>
        </p:nvSpPr>
        <p:spPr>
          <a:xfrm>
            <a:off x="6500826" y="6062690"/>
            <a:ext cx="2428892" cy="723896"/>
          </a:xfrm>
          <a:prstGeom prst="rect">
            <a:avLst/>
          </a:prstGeom>
          <a:noFill/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1600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DISORDINI DELLA COAGULAZIONE</a:t>
            </a:r>
            <a:endParaRPr lang="it-IT" sz="16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6" name="Rettangolo 15"/>
          <p:cNvSpPr/>
          <p:nvPr/>
        </p:nvSpPr>
        <p:spPr>
          <a:xfrm>
            <a:off x="6500826" y="5072074"/>
            <a:ext cx="2500330" cy="642942"/>
          </a:xfrm>
          <a:prstGeom prst="rect">
            <a:avLst/>
          </a:prstGeom>
          <a:noFill/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dirty="0" smtClean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CROMOSOMAPATIE</a:t>
            </a:r>
            <a:endParaRPr lang="it-IT" sz="1800" dirty="0">
              <a:solidFill>
                <a:schemeClr val="tx1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7" name="Parentesi graffa chiusa 16"/>
          <p:cNvSpPr/>
          <p:nvPr/>
        </p:nvSpPr>
        <p:spPr>
          <a:xfrm>
            <a:off x="5929322" y="5085184"/>
            <a:ext cx="304785" cy="642942"/>
          </a:xfrm>
          <a:prstGeom prst="rightBrace">
            <a:avLst/>
          </a:prstGeom>
          <a:ln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sp>
        <p:nvSpPr>
          <p:cNvPr id="12" name="Rettangolo 11"/>
          <p:cNvSpPr/>
          <p:nvPr/>
        </p:nvSpPr>
        <p:spPr>
          <a:xfrm>
            <a:off x="251520" y="214290"/>
            <a:ext cx="2585986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400" b="1" dirty="0" smtClean="0">
                <a:latin typeface="+mn-lt"/>
              </a:rPr>
              <a:t>Valeria...</a:t>
            </a:r>
            <a:endParaRPr lang="it-IT" sz="4400" b="1" dirty="0">
              <a:latin typeface="+mn-lt"/>
            </a:endParaRPr>
          </a:p>
        </p:txBody>
      </p:sp>
      <p:sp>
        <p:nvSpPr>
          <p:cNvPr id="18" name="Rettangolo 17"/>
          <p:cNvSpPr/>
          <p:nvPr/>
        </p:nvSpPr>
        <p:spPr>
          <a:xfrm>
            <a:off x="6533886" y="1707079"/>
            <a:ext cx="2214578" cy="785817"/>
          </a:xfrm>
          <a:prstGeom prst="rect">
            <a:avLst/>
          </a:prstGeom>
          <a:noFill/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>
              <a:defRPr/>
            </a:pPr>
            <a:r>
              <a:rPr lang="it-IT" sz="2000" dirty="0" smtClean="0">
                <a:solidFill>
                  <a:schemeClr val="tx1"/>
                </a:solidFill>
              </a:rPr>
              <a:t>INFEZIONI</a:t>
            </a:r>
            <a:endParaRPr lang="it-IT" sz="2000" dirty="0">
              <a:solidFill>
                <a:schemeClr val="tx1"/>
              </a:solidFill>
            </a:endParaRPr>
          </a:p>
        </p:txBody>
      </p:sp>
      <p:sp>
        <p:nvSpPr>
          <p:cNvPr id="20" name="Parentesi graffa chiusa 19"/>
          <p:cNvSpPr/>
          <p:nvPr/>
        </p:nvSpPr>
        <p:spPr>
          <a:xfrm>
            <a:off x="5929322" y="1340768"/>
            <a:ext cx="304785" cy="1529417"/>
          </a:xfrm>
          <a:prstGeom prst="rightBrace">
            <a:avLst>
              <a:gd name="adj1" fmla="val 48002"/>
              <a:gd name="adj2" fmla="val 50000"/>
            </a:avLst>
          </a:prstGeom>
          <a:ln>
            <a:solidFill>
              <a:srgbClr val="FF0066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  <p:txBody>
          <a:bodyPr anchor="ctr"/>
          <a:lstStyle/>
          <a:p>
            <a:pPr algn="ctr">
              <a:defRPr/>
            </a:pPr>
            <a:endParaRPr lang="it-IT"/>
          </a:p>
        </p:txBody>
      </p:sp>
      <p:pic>
        <p:nvPicPr>
          <p:cNvPr id="14" name="Picture 6" descr="question-mark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763755" y="112939"/>
            <a:ext cx="1056717" cy="10838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6" name="Rettangolo 25"/>
          <p:cNvSpPr/>
          <p:nvPr/>
        </p:nvSpPr>
        <p:spPr>
          <a:xfrm>
            <a:off x="0" y="3214686"/>
            <a:ext cx="5786446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chemeClr val="bg2">
                  <a:lumMod val="60000"/>
                  <a:lumOff val="40000"/>
                </a:schemeClr>
              </a:buClr>
              <a:buFont typeface="Wingdings" pitchFamily="2" charset="2"/>
              <a:buChar char="ü"/>
              <a:defRPr/>
            </a:pPr>
            <a:r>
              <a:rPr lang="it-IT" dirty="0" err="1" smtClean="0">
                <a:latin typeface="Times New Roman" pitchFamily="18" charset="0"/>
                <a:cs typeface="Times New Roman" pitchFamily="18" charset="0"/>
              </a:rPr>
              <a:t>EAB-Ammonio-acido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lattico: nella norma</a:t>
            </a:r>
          </a:p>
          <a:p>
            <a:pPr>
              <a:lnSpc>
                <a:spcPct val="150000"/>
              </a:lnSpc>
              <a:buClr>
                <a:schemeClr val="bg2">
                  <a:lumMod val="60000"/>
                  <a:lumOff val="40000"/>
                </a:schemeClr>
              </a:buClr>
              <a:buFont typeface="Wingdings" pitchFamily="2" charset="2"/>
              <a:buChar char="ü"/>
              <a:defRPr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dirty="0" err="1" smtClean="0">
                <a:latin typeface="Times New Roman" pitchFamily="18" charset="0"/>
                <a:cs typeface="Times New Roman" pitchFamily="18" charset="0"/>
              </a:rPr>
              <a:t>Aminoacidemia-amnoaciduria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 : nella norma</a:t>
            </a:r>
          </a:p>
          <a:p>
            <a:pPr>
              <a:lnSpc>
                <a:spcPct val="150000"/>
              </a:lnSpc>
              <a:buClr>
                <a:schemeClr val="bg2">
                  <a:lumMod val="60000"/>
                  <a:lumOff val="40000"/>
                </a:schemeClr>
              </a:buClr>
              <a:buFont typeface="Wingdings" pitchFamily="2" charset="2"/>
              <a:buChar char="ü"/>
              <a:defRPr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dirty="0" err="1" smtClean="0">
                <a:latin typeface="Times New Roman" pitchFamily="18" charset="0"/>
                <a:cs typeface="Times New Roman" pitchFamily="18" charset="0"/>
              </a:rPr>
              <a:t>Acilcarnitine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-acidi organici urinari : nella norma</a:t>
            </a:r>
          </a:p>
          <a:p>
            <a:pPr>
              <a:lnSpc>
                <a:spcPct val="150000"/>
              </a:lnSpc>
              <a:buClr>
                <a:schemeClr val="bg2">
                  <a:lumMod val="60000"/>
                  <a:lumOff val="40000"/>
                </a:schemeClr>
              </a:buClr>
              <a:buFont typeface="Wingdings" pitchFamily="2" charset="2"/>
              <a:buChar char="ü"/>
              <a:defRPr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Indici di funzionalità d’organo: nella norma</a:t>
            </a:r>
          </a:p>
        </p:txBody>
      </p:sp>
      <p:sp>
        <p:nvSpPr>
          <p:cNvPr id="27" name="Rettangolo 26"/>
          <p:cNvSpPr/>
          <p:nvPr/>
        </p:nvSpPr>
        <p:spPr>
          <a:xfrm>
            <a:off x="0" y="5143512"/>
            <a:ext cx="5786446" cy="458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chemeClr val="bg2">
                  <a:lumMod val="60000"/>
                  <a:lumOff val="40000"/>
                </a:schemeClr>
              </a:buClr>
              <a:buFont typeface="Wingdings" pitchFamily="2" charset="2"/>
              <a:buChar char="ü"/>
              <a:defRPr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Assenza di </a:t>
            </a:r>
            <a:r>
              <a:rPr lang="it-IT" dirty="0" err="1" smtClean="0">
                <a:latin typeface="Times New Roman" pitchFamily="18" charset="0"/>
                <a:cs typeface="Times New Roman" pitchFamily="18" charset="0"/>
              </a:rPr>
              <a:t>dismorfismi</a:t>
            </a: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 e malformazioni</a:t>
            </a:r>
          </a:p>
        </p:txBody>
      </p:sp>
      <p:sp>
        <p:nvSpPr>
          <p:cNvPr id="28" name="Rettangolo 27"/>
          <p:cNvSpPr/>
          <p:nvPr/>
        </p:nvSpPr>
        <p:spPr>
          <a:xfrm>
            <a:off x="0" y="6143644"/>
            <a:ext cx="5715008" cy="45807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lnSpc>
                <a:spcPct val="150000"/>
              </a:lnSpc>
              <a:buClr>
                <a:schemeClr val="bg2">
                  <a:lumMod val="60000"/>
                  <a:lumOff val="40000"/>
                </a:schemeClr>
              </a:buClr>
              <a:buFont typeface="Wingdings" pitchFamily="2" charset="2"/>
              <a:buChar char="ü"/>
              <a:defRPr/>
            </a:pPr>
            <a:r>
              <a:rPr lang="it-IT" dirty="0" smtClean="0">
                <a:latin typeface="Times New Roman" pitchFamily="18" charset="0"/>
                <a:cs typeface="Times New Roman" pitchFamily="18" charset="0"/>
              </a:rPr>
              <a:t>PT ed APTT: nella norma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7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1000" fill="hold"/>
                                        <p:tgtEl>
                                          <p:spTgt spid="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9" fill="hold">
                            <p:stCondLst>
                              <p:cond delay="1000"/>
                            </p:stCondLst>
                            <p:childTnLst>
                              <p:par>
                                <p:cTn id="10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2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3" dur="1000" fill="hold"/>
                                        <p:tgtEl>
                                          <p:spTgt spid="9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4" fill="hold">
                            <p:stCondLst>
                              <p:cond delay="2000"/>
                            </p:stCondLst>
                            <p:childTnLst>
                              <p:par>
                                <p:cTn id="1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7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8" dur="1000" fill="hold"/>
                                        <p:tgtEl>
                                          <p:spTgt spid="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9" fill="hold">
                            <p:stCondLst>
                              <p:cond delay="3000"/>
                            </p:stCondLst>
                            <p:childTnLst>
                              <p:par>
                                <p:cTn id="20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2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3" dur="1000" fill="hold"/>
                                        <p:tgtEl>
                                          <p:spTgt spid="9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4" fill="hold">
                            <p:stCondLst>
                              <p:cond delay="4000"/>
                            </p:stCondLst>
                            <p:childTnLst>
                              <p:par>
                                <p:cTn id="25" presetID="7" presetClass="entr" presetSubtype="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7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9" presetID="7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1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2" dur="10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7" presetClass="entr" presetSubtype="2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7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8" dur="1000" fill="hold"/>
                                        <p:tgtEl>
                                          <p:spTgt spid="2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39" fill="hold">
                            <p:stCondLst>
                              <p:cond delay="1000"/>
                            </p:stCondLst>
                            <p:childTnLst>
                              <p:par>
                                <p:cTn id="40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1000" fill="hold"/>
                                        <p:tgtEl>
                                          <p:spTgt spid="26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4" fill="hold">
                            <p:stCondLst>
                              <p:cond delay="2000"/>
                            </p:stCondLst>
                            <p:childTnLst>
                              <p:par>
                                <p:cTn id="45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10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1000" fill="hold"/>
                                        <p:tgtEl>
                                          <p:spTgt spid="26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49" fill="hold">
                            <p:stCondLst>
                              <p:cond delay="3000"/>
                            </p:stCondLst>
                            <p:childTnLst>
                              <p:par>
                                <p:cTn id="50" presetID="7" presetClass="entr" presetSubtype="2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10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1000" fill="hold"/>
                                        <p:tgtEl>
                                          <p:spTgt spid="26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54" fill="hold">
                            <p:stCondLst>
                              <p:cond delay="4000"/>
                            </p:stCondLst>
                            <p:childTnLst>
                              <p:par>
                                <p:cTn id="55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7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8" dur="1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59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1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2" dur="10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7" presetClass="entr" presetSubtype="8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7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0-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8" dur="1000" fill="hold"/>
                                        <p:tgtEl>
                                          <p:spTgt spid="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69" fill="hold">
                            <p:stCondLst>
                              <p:cond delay="1000"/>
                            </p:stCondLst>
                            <p:childTnLst>
                              <p:par>
                                <p:cTn id="70" presetID="7" presetClass="entr" presetSubtype="2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2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3" dur="10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74" presetID="7" presetClass="entr" presetSubtype="2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w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10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8" fill="hold">
                      <p:stCondLst>
                        <p:cond delay="indefinite"/>
                      </p:stCondLst>
                      <p:childTnLst>
                        <p:par>
                          <p:cTn id="79" fill="hold">
                            <p:stCondLst>
                              <p:cond delay="0"/>
                            </p:stCondLst>
                            <p:childTnLst>
                              <p:par>
                                <p:cTn id="80" presetID="7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2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3" dur="1000" fill="hold"/>
                                        <p:tgtEl>
                                          <p:spTgt spid="2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84" fill="hold">
                            <p:stCondLst>
                              <p:cond delay="1000"/>
                            </p:stCondLst>
                            <p:childTnLst>
                              <p:par>
                                <p:cTn id="85" presetID="7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87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8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89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91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92" dur="10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" grpId="0" uiExpand="1" build="p"/>
      <p:bldP spid="10" grpId="0" animBg="1"/>
      <p:bldP spid="11" grpId="0" animBg="1"/>
      <p:bldP spid="13" grpId="0" animBg="1"/>
      <p:bldP spid="15" grpId="0" animBg="1"/>
      <p:bldP spid="16" grpId="0" animBg="1"/>
      <p:bldP spid="17" grpId="0" animBg="1"/>
      <p:bldP spid="18" grpId="0" animBg="1"/>
      <p:bldP spid="20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218" name="Titolo 1"/>
          <p:cNvSpPr>
            <a:spLocks noGrp="1"/>
          </p:cNvSpPr>
          <p:nvPr>
            <p:ph type="title"/>
          </p:nvPr>
        </p:nvSpPr>
        <p:spPr bwMode="auto">
          <a:xfrm>
            <a:off x="285720" y="285728"/>
            <a:ext cx="8229600" cy="850900"/>
          </a:xfrm>
          <a:noFill/>
          <a:ln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 fontScale="90000"/>
          </a:bodyPr>
          <a:lstStyle/>
          <a:p>
            <a:pPr algn="ctr"/>
            <a:r>
              <a:rPr lang="it-IT" b="1" dirty="0" smtClean="0">
                <a:solidFill>
                  <a:schemeClr val="tx1"/>
                </a:solidFill>
                <a:latin typeface="+mn-lt"/>
              </a:rPr>
              <a:t>R.M.N. </a:t>
            </a:r>
          </a:p>
        </p:txBody>
      </p:sp>
      <p:sp>
        <p:nvSpPr>
          <p:cNvPr id="7171" name="Segnaposto contenuto 2"/>
          <p:cNvSpPr>
            <a:spLocks noGrp="1"/>
          </p:cNvSpPr>
          <p:nvPr>
            <p:ph idx="1"/>
          </p:nvPr>
        </p:nvSpPr>
        <p:spPr bwMode="auto">
          <a:xfrm>
            <a:off x="250825" y="1556891"/>
            <a:ext cx="8642350" cy="2943679"/>
          </a:xfrm>
          <a:ln>
            <a:solidFill>
              <a:srgbClr val="FF0066"/>
            </a:solidFill>
            <a:miter lim="800000"/>
            <a:headEnd/>
            <a:tailEnd/>
          </a:ln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  <a:normAutofit/>
          </a:bodyPr>
          <a:lstStyle/>
          <a:p>
            <a:pPr>
              <a:buFontTx/>
              <a:buNone/>
              <a:defRPr/>
            </a:pPr>
            <a:r>
              <a:rPr lang="it-IT" sz="1600" b="1" dirty="0" smtClean="0">
                <a:latin typeface="Times New Roman" pitchFamily="18" charset="0"/>
                <a:cs typeface="Times New Roman" pitchFamily="18" charset="0"/>
              </a:rPr>
              <a:t>Sequenze: TSE-T2w, piani coronali e sagittali;3D-GrE pesante in T1; FLAIR, - T2w piani assiali;</a:t>
            </a:r>
          </a:p>
          <a:p>
            <a:pPr>
              <a:buFontTx/>
              <a:buNone/>
              <a:defRPr/>
            </a:pPr>
            <a:r>
              <a:rPr lang="it-IT" sz="1600" b="1" dirty="0" smtClean="0">
                <a:latin typeface="Times New Roman" pitchFamily="18" charset="0"/>
                <a:cs typeface="Times New Roman" pitchFamily="18" charset="0"/>
              </a:rPr>
              <a:t>DWI con calcolo delle mappe di ADC, piani assiali; SE-T1w post </a:t>
            </a:r>
            <a:r>
              <a:rPr lang="it-IT" sz="1600" b="1" dirty="0" err="1" smtClean="0">
                <a:latin typeface="Times New Roman" pitchFamily="18" charset="0"/>
                <a:cs typeface="Times New Roman" pitchFamily="18" charset="0"/>
              </a:rPr>
              <a:t>MdC</a:t>
            </a:r>
            <a:r>
              <a:rPr lang="it-IT" sz="1600" b="1" dirty="0" smtClean="0">
                <a:latin typeface="Times New Roman" pitchFamily="18" charset="0"/>
                <a:cs typeface="Times New Roman" pitchFamily="18" charset="0"/>
              </a:rPr>
              <a:t> paramagnetico </a:t>
            </a:r>
            <a:r>
              <a:rPr lang="it-IT" sz="1600" b="1" dirty="0" err="1" smtClean="0">
                <a:latin typeface="Times New Roman" pitchFamily="18" charset="0"/>
                <a:cs typeface="Times New Roman" pitchFamily="18" charset="0"/>
              </a:rPr>
              <a:t>e.v.</a:t>
            </a:r>
            <a:r>
              <a:rPr lang="it-IT" sz="1600" b="1" dirty="0" smtClean="0">
                <a:latin typeface="Times New Roman" pitchFamily="18" charset="0"/>
                <a:cs typeface="Times New Roman" pitchFamily="18" charset="0"/>
              </a:rPr>
              <a:t>, piani</a:t>
            </a:r>
          </a:p>
          <a:p>
            <a:pPr>
              <a:buFontTx/>
              <a:buNone/>
              <a:defRPr/>
            </a:pPr>
            <a:r>
              <a:rPr lang="it-IT" sz="1600" b="1" dirty="0" smtClean="0">
                <a:latin typeface="Times New Roman" pitchFamily="18" charset="0"/>
                <a:cs typeface="Times New Roman" pitchFamily="18" charset="0"/>
              </a:rPr>
              <a:t>assiali e coronali; 3D-TOF per lo studio angiografico del poligono.</a:t>
            </a:r>
          </a:p>
          <a:p>
            <a:pPr>
              <a:buFontTx/>
              <a:buNone/>
              <a:defRPr/>
            </a:pPr>
            <a:endParaRPr lang="it-IT" sz="1600" b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buFontTx/>
              <a:buNone/>
              <a:defRPr/>
            </a:pPr>
            <a:r>
              <a:rPr lang="it-IT" sz="1600" b="1" dirty="0" smtClean="0">
                <a:latin typeface="Times New Roman" pitchFamily="18" charset="0"/>
                <a:cs typeface="Times New Roman" pitchFamily="18" charset="0"/>
              </a:rPr>
              <a:t>Assenza di aree di alterata intensità di segnale e morfologia a carico del tessuto nervoso.</a:t>
            </a:r>
          </a:p>
          <a:p>
            <a:pPr>
              <a:buFontTx/>
              <a:buNone/>
              <a:defRPr/>
            </a:pPr>
            <a:r>
              <a:rPr lang="it-IT" sz="1600" b="1" dirty="0" smtClean="0">
                <a:latin typeface="Times New Roman" pitchFamily="18" charset="0"/>
                <a:cs typeface="Times New Roman" pitchFamily="18" charset="0"/>
              </a:rPr>
              <a:t>Normale per l’età il grado di </a:t>
            </a:r>
            <a:r>
              <a:rPr lang="it-IT" sz="1600" b="1" dirty="0" err="1" smtClean="0">
                <a:latin typeface="Times New Roman" pitchFamily="18" charset="0"/>
                <a:cs typeface="Times New Roman" pitchFamily="18" charset="0"/>
              </a:rPr>
              <a:t>mielinizzazione</a:t>
            </a:r>
            <a:r>
              <a:rPr lang="it-IT" sz="1600" b="1" dirty="0" smtClean="0">
                <a:latin typeface="Times New Roman" pitchFamily="18" charset="0"/>
                <a:cs typeface="Times New Roman" pitchFamily="18" charset="0"/>
              </a:rPr>
              <a:t> della sostanza bianca.</a:t>
            </a:r>
          </a:p>
          <a:p>
            <a:pPr>
              <a:buFontTx/>
              <a:buNone/>
              <a:defRPr/>
            </a:pPr>
            <a:r>
              <a:rPr lang="it-IT" sz="1600" b="1" dirty="0" smtClean="0">
                <a:latin typeface="Times New Roman" pitchFamily="18" charset="0"/>
                <a:cs typeface="Times New Roman" pitchFamily="18" charset="0"/>
              </a:rPr>
              <a:t>Regolari le strutture ipotalamo-ipofisarie.</a:t>
            </a:r>
          </a:p>
          <a:p>
            <a:pPr>
              <a:buFontTx/>
              <a:buNone/>
              <a:defRPr/>
            </a:pPr>
            <a:r>
              <a:rPr lang="it-IT" sz="1600" b="1" dirty="0" smtClean="0">
                <a:latin typeface="Times New Roman" pitchFamily="18" charset="0"/>
                <a:cs typeface="Times New Roman" pitchFamily="18" charset="0"/>
              </a:rPr>
              <a:t>Sistema ventricolare sopra e </a:t>
            </a:r>
            <a:r>
              <a:rPr lang="it-IT" sz="1600" b="1" dirty="0" err="1" smtClean="0">
                <a:latin typeface="Times New Roman" pitchFamily="18" charset="0"/>
                <a:cs typeface="Times New Roman" pitchFamily="18" charset="0"/>
              </a:rPr>
              <a:t>sottotentoriale</a:t>
            </a:r>
            <a:r>
              <a:rPr lang="it-IT" sz="1600" b="1" dirty="0" smtClean="0">
                <a:latin typeface="Times New Roman" pitchFamily="18" charset="0"/>
                <a:cs typeface="Times New Roman" pitchFamily="18" charset="0"/>
              </a:rPr>
              <a:t> in sede e di normali dimensioni.</a:t>
            </a:r>
          </a:p>
          <a:p>
            <a:pPr>
              <a:buFontTx/>
              <a:buNone/>
              <a:defRPr/>
            </a:pPr>
            <a:r>
              <a:rPr lang="it-IT" sz="1600" b="1" dirty="0" smtClean="0">
                <a:latin typeface="Times New Roman" pitchFamily="18" charset="0"/>
                <a:cs typeface="Times New Roman" pitchFamily="18" charset="0"/>
              </a:rPr>
              <a:t>Spazi </a:t>
            </a:r>
            <a:r>
              <a:rPr lang="it-IT" sz="1600" b="1" dirty="0" err="1" smtClean="0">
                <a:latin typeface="Times New Roman" pitchFamily="18" charset="0"/>
                <a:cs typeface="Times New Roman" pitchFamily="18" charset="0"/>
              </a:rPr>
              <a:t>subaracnoidei</a:t>
            </a:r>
            <a:r>
              <a:rPr lang="it-IT" sz="16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it-IT" sz="1600" b="1" dirty="0" err="1" smtClean="0">
                <a:latin typeface="Times New Roman" pitchFamily="18" charset="0"/>
                <a:cs typeface="Times New Roman" pitchFamily="18" charset="0"/>
              </a:rPr>
              <a:t>pericerebrali</a:t>
            </a:r>
            <a:r>
              <a:rPr lang="it-IT" sz="1600" b="1" dirty="0" smtClean="0">
                <a:latin typeface="Times New Roman" pitchFamily="18" charset="0"/>
                <a:cs typeface="Times New Roman" pitchFamily="18" charset="0"/>
              </a:rPr>
              <a:t> di normale ampiezza.</a:t>
            </a:r>
          </a:p>
        </p:txBody>
      </p:sp>
      <p:sp>
        <p:nvSpPr>
          <p:cNvPr id="5" name="Segnaposto contenuto 2"/>
          <p:cNvSpPr txBox="1">
            <a:spLocks/>
          </p:cNvSpPr>
          <p:nvPr/>
        </p:nvSpPr>
        <p:spPr>
          <a:xfrm>
            <a:off x="357188" y="1571625"/>
            <a:ext cx="8786812" cy="1400175"/>
          </a:xfrm>
          <a:prstGeom prst="rect">
            <a:avLst/>
          </a:prstGeom>
        </p:spPr>
        <p:txBody>
          <a:bodyPr/>
          <a:lstStyle/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  <a:defRPr/>
            </a:pPr>
            <a:endParaRPr lang="it-IT" sz="2800" kern="0" dirty="0">
              <a:latin typeface="Times New Roman" pitchFamily="18" charset="0"/>
              <a:cs typeface="Times New Roman" pitchFamily="18" charset="0"/>
            </a:endParaRPr>
          </a:p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  <a:defRPr/>
            </a:pPr>
            <a:endParaRPr lang="it-IT" sz="3200" b="1" kern="0" dirty="0">
              <a:latin typeface="Edwardian Script ITC" pitchFamily="66" charset="0"/>
            </a:endParaRPr>
          </a:p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  <a:defRPr/>
            </a:pPr>
            <a:endParaRPr lang="it-IT" sz="3200" b="1" kern="0" dirty="0">
              <a:latin typeface="Edwardian Script ITC" pitchFamily="66" charset="0"/>
            </a:endParaRPr>
          </a:p>
        </p:txBody>
      </p:sp>
      <p:sp>
        <p:nvSpPr>
          <p:cNvPr id="6" name="Segnaposto contenuto 2"/>
          <p:cNvSpPr txBox="1">
            <a:spLocks/>
          </p:cNvSpPr>
          <p:nvPr/>
        </p:nvSpPr>
        <p:spPr>
          <a:xfrm>
            <a:off x="0" y="765175"/>
            <a:ext cx="9358313" cy="5040313"/>
          </a:xfrm>
          <a:prstGeom prst="rect">
            <a:avLst/>
          </a:prstGeom>
        </p:spPr>
        <p:txBody>
          <a:bodyPr/>
          <a:lstStyle/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  <a:defRPr/>
            </a:pPr>
            <a:r>
              <a:rPr lang="it-IT" sz="2800" kern="0" dirty="0">
                <a:latin typeface="Times New Roman" pitchFamily="18" charset="0"/>
                <a:cs typeface="Times New Roman" pitchFamily="18" charset="0"/>
              </a:rPr>
              <a:t> </a:t>
            </a:r>
          </a:p>
          <a:p>
            <a:pPr marL="342900" indent="-342900" algn="ctr" eaLnBrk="0" hangingPunct="0">
              <a:lnSpc>
                <a:spcPct val="90000"/>
              </a:lnSpc>
              <a:spcBef>
                <a:spcPct val="20000"/>
              </a:spcBef>
              <a:defRPr/>
            </a:pPr>
            <a:endParaRPr lang="it-IT" sz="3200" b="1" kern="0" dirty="0">
              <a:latin typeface="Edwardian Script ITC" pitchFamily="66" charset="0"/>
            </a:endParaRPr>
          </a:p>
        </p:txBody>
      </p:sp>
      <p:sp>
        <p:nvSpPr>
          <p:cNvPr id="9222" name="Rectangle 2"/>
          <p:cNvSpPr>
            <a:spLocks noChangeArrowheads="1"/>
          </p:cNvSpPr>
          <p:nvPr/>
        </p:nvSpPr>
        <p:spPr bwMode="auto">
          <a:xfrm>
            <a:off x="0" y="-323850"/>
            <a:ext cx="184150" cy="6477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none" anchor="ctr">
            <a:spAutoFit/>
          </a:bodyPr>
          <a:lstStyle/>
          <a:p>
            <a:endParaRPr lang="it-IT" sz="1800">
              <a:latin typeface="Arial" charset="0"/>
            </a:endParaRPr>
          </a:p>
          <a:p>
            <a:pPr eaLnBrk="0" hangingPunct="0"/>
            <a:endParaRPr lang="it-IT" sz="1800">
              <a:latin typeface="Arial" charset="0"/>
            </a:endParaRPr>
          </a:p>
        </p:txBody>
      </p:sp>
      <p:sp>
        <p:nvSpPr>
          <p:cNvPr id="7" name="Titolo 1"/>
          <p:cNvSpPr txBox="1">
            <a:spLocks/>
          </p:cNvSpPr>
          <p:nvPr/>
        </p:nvSpPr>
        <p:spPr bwMode="auto">
          <a:xfrm>
            <a:off x="0" y="4929198"/>
            <a:ext cx="9001156" cy="857250"/>
          </a:xfrm>
          <a:prstGeom prst="rect">
            <a:avLst/>
          </a:prstGeom>
          <a:noFill/>
          <a:ln>
            <a:miter lim="800000"/>
            <a:headEnd/>
            <a:tailEnd/>
          </a:ln>
        </p:spPr>
        <p:txBody>
          <a:bodyPr/>
          <a:lstStyle/>
          <a:p>
            <a:pPr eaLnBrk="0" hangingPunct="0">
              <a:defRPr/>
            </a:pPr>
            <a:r>
              <a:rPr lang="it-IT" sz="3600" b="1" kern="0" dirty="0" smtClean="0">
                <a:latin typeface="+mn-lt"/>
                <a:ea typeface="+mj-ea"/>
                <a:cs typeface="+mj-cs"/>
              </a:rPr>
              <a:t>Elettroencefalogramma in fase intercritica</a:t>
            </a:r>
            <a:endParaRPr lang="it-IT" sz="3600" b="1" kern="0" dirty="0">
              <a:latin typeface="+mn-lt"/>
              <a:ea typeface="+mj-ea"/>
              <a:cs typeface="+mj-cs"/>
            </a:endParaRPr>
          </a:p>
        </p:txBody>
      </p:sp>
      <p:sp>
        <p:nvSpPr>
          <p:cNvPr id="8" name="Sottotitolo 2"/>
          <p:cNvSpPr txBox="1">
            <a:spLocks/>
          </p:cNvSpPr>
          <p:nvPr/>
        </p:nvSpPr>
        <p:spPr bwMode="auto">
          <a:xfrm>
            <a:off x="285720" y="6143644"/>
            <a:ext cx="2143140" cy="428628"/>
          </a:xfrm>
          <a:prstGeom prst="rect">
            <a:avLst/>
          </a:prstGeom>
          <a:noFill/>
          <a:ln>
            <a:solidFill>
              <a:srgbClr val="FF0066"/>
            </a:solidFill>
            <a:miter lim="800000"/>
            <a:headEnd/>
            <a:tailEnd/>
          </a:ln>
        </p:spPr>
        <p:txBody>
          <a:bodyPr/>
          <a:lstStyle/>
          <a:p>
            <a:pPr marL="342900" indent="-342900" eaLnBrk="0" hangingPunct="0">
              <a:spcBef>
                <a:spcPct val="20000"/>
              </a:spcBef>
              <a:buFontTx/>
              <a:buChar char="•"/>
              <a:defRPr/>
            </a:pPr>
            <a:endParaRPr lang="it-IT" sz="2000" kern="0" dirty="0">
              <a:solidFill>
                <a:schemeClr val="accent6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Picture 7" descr="imagine pvl 2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116632"/>
            <a:ext cx="1872208" cy="1305761"/>
          </a:xfrm>
          <a:prstGeom prst="rect">
            <a:avLst/>
          </a:prstGeom>
          <a:noFill/>
          <a:ln w="38100">
            <a:solidFill>
              <a:srgbClr val="FF0066"/>
            </a:solidFill>
            <a:miter lim="800000"/>
            <a:headEnd/>
            <a:tailEnd/>
          </a:ln>
        </p:spPr>
      </p:pic>
      <p:sp>
        <p:nvSpPr>
          <p:cNvPr id="10" name="Rettangolo 9"/>
          <p:cNvSpPr/>
          <p:nvPr/>
        </p:nvSpPr>
        <p:spPr>
          <a:xfrm>
            <a:off x="285720" y="6143644"/>
            <a:ext cx="22145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b="1" kern="0" dirty="0" smtClean="0"/>
              <a:t>   Nella norma</a:t>
            </a:r>
            <a:endParaRPr lang="it-IT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14282" y="2420888"/>
            <a:ext cx="8715436" cy="3451824"/>
          </a:xfrm>
        </p:spPr>
        <p:txBody>
          <a:bodyPr>
            <a:normAutofit/>
          </a:bodyPr>
          <a:lstStyle/>
          <a:p>
            <a:r>
              <a:rPr lang="it-IT" sz="3200" dirty="0" smtClean="0">
                <a:cs typeface="Arial" pitchFamily="34" charset="0"/>
              </a:rPr>
              <a:t>Assenza di ulteriori episodi critici</a:t>
            </a:r>
          </a:p>
          <a:p>
            <a:pPr>
              <a:buNone/>
            </a:pPr>
            <a:endParaRPr lang="it-IT" sz="3200" dirty="0" smtClean="0">
              <a:cs typeface="Arial" pitchFamily="34" charset="0"/>
            </a:endParaRPr>
          </a:p>
          <a:p>
            <a:r>
              <a:rPr lang="it-IT" sz="3200" dirty="0" smtClean="0">
                <a:cs typeface="Arial" pitchFamily="34" charset="0"/>
              </a:rPr>
              <a:t>Graduale riduzione della diarrea</a:t>
            </a:r>
          </a:p>
          <a:p>
            <a:pPr>
              <a:buNone/>
            </a:pPr>
            <a:endParaRPr lang="it-IT" sz="3200" dirty="0" smtClean="0">
              <a:cs typeface="Arial" pitchFamily="34" charset="0"/>
            </a:endParaRPr>
          </a:p>
          <a:p>
            <a:r>
              <a:rPr lang="it-IT" sz="3200" dirty="0" smtClean="0">
                <a:cs typeface="Arial" pitchFamily="34" charset="0"/>
              </a:rPr>
              <a:t>Assenza di febbre</a:t>
            </a:r>
          </a:p>
          <a:p>
            <a:endParaRPr lang="it-IT" sz="2400" dirty="0" smtClean="0">
              <a:cs typeface="Arial" pitchFamily="34" charset="0"/>
            </a:endParaRPr>
          </a:p>
        </p:txBody>
      </p:sp>
      <p:sp>
        <p:nvSpPr>
          <p:cNvPr id="4" name="Titolo 3"/>
          <p:cNvSpPr txBox="1">
            <a:spLocks/>
          </p:cNvSpPr>
          <p:nvPr/>
        </p:nvSpPr>
        <p:spPr>
          <a:xfrm>
            <a:off x="285720" y="285728"/>
            <a:ext cx="5286412" cy="1143000"/>
          </a:xfrm>
          <a:prstGeom prst="rect">
            <a:avLst/>
          </a:prstGeom>
        </p:spPr>
        <p:txBody>
          <a:bodyPr vert="horz" lIns="0" rIns="0" bIns="0" anchor="b">
            <a:normAutofit/>
          </a:bodyPr>
          <a:lstStyle/>
          <a:p>
            <a:pPr marL="0" marR="0" lvl="0" indent="0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Durante</a:t>
            </a:r>
            <a:r>
              <a:rPr kumimoji="0" lang="it-IT" sz="5000" b="0" i="0" u="none" strike="noStrike" kern="1200" cap="none" spc="0" normalizeH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n-lt"/>
                <a:ea typeface="+mj-ea"/>
                <a:cs typeface="+mj-cs"/>
              </a:rPr>
              <a:t> la degenza</a:t>
            </a:r>
            <a:endParaRPr kumimoji="0" lang="it-IT" sz="5000" b="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pic>
        <p:nvPicPr>
          <p:cNvPr id="16386" name="Picture 2" descr="C:\Users\pina.deluca\Desktop\images 3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286512" y="500042"/>
            <a:ext cx="2286000" cy="17811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1143000"/>
          </a:xfrm>
        </p:spPr>
        <p:txBody>
          <a:bodyPr/>
          <a:lstStyle/>
          <a:p>
            <a:r>
              <a:rPr lang="it-IT" i="1" dirty="0" smtClean="0">
                <a:latin typeface="+mn-lt"/>
              </a:rPr>
              <a:t>  </a:t>
            </a:r>
            <a:r>
              <a:rPr lang="it-IT" b="1" i="1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Nel </a:t>
            </a:r>
            <a:r>
              <a:rPr lang="it-IT" b="1" i="1" dirty="0" err="1" smtClean="0">
                <a:solidFill>
                  <a:schemeClr val="tx1"/>
                </a:solidFill>
                <a:latin typeface="+mn-lt"/>
                <a:cs typeface="Arial" pitchFamily="34" charset="0"/>
              </a:rPr>
              <a:t>frattempo…</a:t>
            </a:r>
            <a:r>
              <a:rPr lang="it-IT" b="1" i="1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   </a:t>
            </a:r>
            <a:endParaRPr lang="it-IT" b="1" i="1" dirty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5" name="Segnaposto contenuto 4"/>
          <p:cNvSpPr>
            <a:spLocks noGrp="1"/>
          </p:cNvSpPr>
          <p:nvPr>
            <p:ph idx="1"/>
          </p:nvPr>
        </p:nvSpPr>
        <p:spPr>
          <a:xfrm>
            <a:off x="457200" y="2079496"/>
            <a:ext cx="8229600" cy="3725768"/>
          </a:xfrm>
        </p:spPr>
        <p:txBody>
          <a:bodyPr>
            <a:normAutofit lnSpcReduction="10000"/>
          </a:bodyPr>
          <a:lstStyle/>
          <a:p>
            <a:pPr algn="ctr">
              <a:buNone/>
            </a:pPr>
            <a:r>
              <a:rPr lang="it-IT" dirty="0" smtClean="0"/>
              <a:t>Storia </a:t>
            </a:r>
            <a:r>
              <a:rPr lang="it-IT" dirty="0" err="1" smtClean="0"/>
              <a:t>clinica…</a:t>
            </a:r>
            <a:r>
              <a:rPr lang="it-IT" dirty="0" smtClean="0"/>
              <a:t>..</a:t>
            </a:r>
            <a:r>
              <a:rPr lang="it-IT" sz="2800" dirty="0" smtClean="0">
                <a:cs typeface="Arial" pitchFamily="34" charset="0"/>
              </a:rPr>
              <a:t>diarrea e vomito da circa 2 </a:t>
            </a:r>
            <a:r>
              <a:rPr lang="it-IT" sz="2800" dirty="0" err="1" smtClean="0">
                <a:cs typeface="Arial" pitchFamily="34" charset="0"/>
              </a:rPr>
              <a:t>gg</a:t>
            </a:r>
            <a:endParaRPr lang="it-IT" sz="2800" dirty="0" smtClean="0">
              <a:cs typeface="Arial" pitchFamily="34" charset="0"/>
            </a:endParaRPr>
          </a:p>
          <a:p>
            <a:pPr algn="ctr">
              <a:buNone/>
            </a:pPr>
            <a:endParaRPr lang="it-IT" sz="2800" dirty="0" smtClean="0">
              <a:cs typeface="Arial" pitchFamily="34" charset="0"/>
            </a:endParaRPr>
          </a:p>
          <a:p>
            <a:pPr algn="ctr">
              <a:buNone/>
            </a:pPr>
            <a:endParaRPr lang="it-IT" dirty="0" smtClean="0"/>
          </a:p>
          <a:p>
            <a:pPr algn="ctr">
              <a:buNone/>
            </a:pPr>
            <a:r>
              <a:rPr lang="it-IT" dirty="0" err="1" smtClean="0"/>
              <a:t>Coprocoltura</a:t>
            </a:r>
            <a:r>
              <a:rPr lang="it-IT" smtClean="0"/>
              <a:t>, parassitologico, </a:t>
            </a:r>
            <a:r>
              <a:rPr lang="it-IT" dirty="0" smtClean="0"/>
              <a:t>ricerca </a:t>
            </a:r>
            <a:r>
              <a:rPr lang="it-IT" dirty="0" err="1" smtClean="0"/>
              <a:t>rotavirus</a:t>
            </a:r>
            <a:r>
              <a:rPr lang="it-IT" dirty="0" smtClean="0"/>
              <a:t> e </a:t>
            </a:r>
            <a:r>
              <a:rPr lang="it-IT" dirty="0" err="1" smtClean="0"/>
              <a:t>adenovirus</a:t>
            </a:r>
            <a:r>
              <a:rPr lang="it-IT" dirty="0" smtClean="0"/>
              <a:t> sulle feci </a:t>
            </a:r>
          </a:p>
          <a:p>
            <a:pPr algn="ctr">
              <a:buNone/>
            </a:pPr>
            <a:endParaRPr lang="it-IT" dirty="0" smtClean="0"/>
          </a:p>
          <a:p>
            <a:pPr algn="ctr">
              <a:buNone/>
            </a:pPr>
            <a:endParaRPr lang="it-IT" dirty="0" smtClean="0"/>
          </a:p>
          <a:p>
            <a:pPr algn="ctr">
              <a:buNone/>
            </a:pPr>
            <a:r>
              <a:rPr lang="it-IT" u="sng" dirty="0" smtClean="0"/>
              <a:t>POSITIVITA’ DEL ROTAVIRUS SULLE FECI</a:t>
            </a:r>
            <a:endParaRPr lang="it-IT" u="sng" dirty="0"/>
          </a:p>
        </p:txBody>
      </p:sp>
      <p:sp>
        <p:nvSpPr>
          <p:cNvPr id="6" name="Freccia in giù 5"/>
          <p:cNvSpPr/>
          <p:nvPr/>
        </p:nvSpPr>
        <p:spPr>
          <a:xfrm>
            <a:off x="4286248" y="2856356"/>
            <a:ext cx="785818" cy="428628"/>
          </a:xfrm>
          <a:prstGeom prst="downArrow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7" name="Freccia in giù 6"/>
          <p:cNvSpPr/>
          <p:nvPr/>
        </p:nvSpPr>
        <p:spPr>
          <a:xfrm>
            <a:off x="4286248" y="4368524"/>
            <a:ext cx="785818" cy="428628"/>
          </a:xfrm>
          <a:prstGeom prst="downArrow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357158" y="142852"/>
            <a:ext cx="8229600" cy="1143000"/>
          </a:xfrm>
        </p:spPr>
        <p:txBody>
          <a:bodyPr/>
          <a:lstStyle/>
          <a:p>
            <a:r>
              <a:rPr lang="it-IT" sz="5400" b="1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it-IT" sz="5400" b="1" dirty="0" err="1" smtClean="0">
                <a:solidFill>
                  <a:schemeClr val="tx1"/>
                </a:solidFill>
                <a:latin typeface="+mn-lt"/>
                <a:cs typeface="Arial" pitchFamily="34" charset="0"/>
              </a:rPr>
              <a:t>Rotavirus</a:t>
            </a:r>
            <a:endParaRPr lang="it-IT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357158" y="1428736"/>
            <a:ext cx="8329642" cy="5429264"/>
          </a:xfrm>
        </p:spPr>
        <p:txBody>
          <a:bodyPr>
            <a:normAutofit/>
          </a:bodyPr>
          <a:lstStyle/>
          <a:p>
            <a:pPr>
              <a:lnSpc>
                <a:spcPct val="200000"/>
              </a:lnSpc>
            </a:pPr>
            <a:r>
              <a:rPr lang="it-IT" sz="2000" dirty="0" smtClean="0">
                <a:cs typeface="Arial" pitchFamily="34" charset="0"/>
              </a:rPr>
              <a:t>Virus ad RNA, 5 </a:t>
            </a:r>
            <a:r>
              <a:rPr lang="it-IT" sz="2000" dirty="0" err="1" smtClean="0">
                <a:cs typeface="Arial" pitchFamily="34" charset="0"/>
              </a:rPr>
              <a:t>sierogruppi</a:t>
            </a:r>
            <a:r>
              <a:rPr lang="it-IT" sz="2000" dirty="0" smtClean="0">
                <a:cs typeface="Arial" pitchFamily="34" charset="0"/>
              </a:rPr>
              <a:t>(A,B,C,D,E)</a:t>
            </a:r>
          </a:p>
          <a:p>
            <a:pPr>
              <a:lnSpc>
                <a:spcPct val="200000"/>
              </a:lnSpc>
            </a:pPr>
            <a:r>
              <a:rPr lang="it-IT" sz="2000" dirty="0" smtClean="0">
                <a:cs typeface="Arial" pitchFamily="34" charset="0"/>
              </a:rPr>
              <a:t>E il maggior responsabile di gastroenterite grave nel bambino &lt; 5 anni</a:t>
            </a:r>
          </a:p>
          <a:p>
            <a:pPr>
              <a:lnSpc>
                <a:spcPct val="200000"/>
              </a:lnSpc>
            </a:pPr>
            <a:r>
              <a:rPr lang="it-IT" sz="2000" dirty="0" smtClean="0">
                <a:cs typeface="Arial" pitchFamily="34" charset="0"/>
              </a:rPr>
              <a:t>Causa ogni anno 25milioni di visite mediche, 2milioni di ricoveri ospedalieri e 600mila decessi sotto i 2 anni (85% nei paesi in via di sviluppo).</a:t>
            </a:r>
          </a:p>
          <a:p>
            <a:pPr>
              <a:lnSpc>
                <a:spcPct val="200000"/>
              </a:lnSpc>
            </a:pPr>
            <a:r>
              <a:rPr lang="it-IT" sz="2000" dirty="0" smtClean="0">
                <a:cs typeface="Arial" pitchFamily="34" charset="0"/>
              </a:rPr>
              <a:t>In Italia la mortalità è bassa circa dieci/morti anno</a:t>
            </a:r>
          </a:p>
          <a:p>
            <a:pPr>
              <a:lnSpc>
                <a:spcPct val="200000"/>
              </a:lnSpc>
            </a:pPr>
            <a:r>
              <a:rPr lang="it-IT" sz="2000" dirty="0" smtClean="0">
                <a:cs typeface="Arial" pitchFamily="34" charset="0"/>
              </a:rPr>
              <a:t>La morbilità è elevata: 300mila casi gestiti a domicilio,80mila visite mediche,10mila ricoveri ospedalieri.</a:t>
            </a:r>
          </a:p>
          <a:p>
            <a:pPr>
              <a:lnSpc>
                <a:spcPct val="200000"/>
              </a:lnSpc>
            </a:pPr>
            <a:endParaRPr lang="it-IT" sz="2000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pic>
        <p:nvPicPr>
          <p:cNvPr id="4" name="Picture 2" descr="C:\Users\pina.deluca\Desktop\rotavirus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7502668" y="116632"/>
            <a:ext cx="1533828" cy="1515349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6024" y="332656"/>
            <a:ext cx="5148064" cy="638944"/>
          </a:xfrm>
        </p:spPr>
        <p:txBody>
          <a:bodyPr>
            <a:noAutofit/>
          </a:bodyPr>
          <a:lstStyle/>
          <a:p>
            <a:r>
              <a:rPr lang="it-IT" sz="4000" dirty="0" err="1" smtClean="0">
                <a:solidFill>
                  <a:schemeClr val="tx1"/>
                </a:solidFill>
                <a:latin typeface="+mn-lt"/>
                <a:cs typeface="Arial" pitchFamily="34" charset="0"/>
              </a:rPr>
              <a:t>Rotavirus-convulsioni</a:t>
            </a:r>
            <a:r>
              <a:rPr lang="it-IT" sz="4000" b="1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  </a:t>
            </a:r>
            <a:r>
              <a:rPr lang="it-IT" sz="4000" b="1" dirty="0" smtClean="0">
                <a:solidFill>
                  <a:srgbClr val="FF0066"/>
                </a:solidFill>
                <a:latin typeface="+mn-lt"/>
                <a:cs typeface="Arial" pitchFamily="34" charset="0"/>
              </a:rPr>
              <a:t>         </a:t>
            </a:r>
            <a:r>
              <a:rPr lang="it-IT" sz="4000" dirty="0" smtClean="0">
                <a:latin typeface="+mn-lt"/>
              </a:rPr>
              <a:t>   </a:t>
            </a:r>
            <a:r>
              <a:rPr lang="it-IT" sz="4000" b="1" dirty="0" smtClean="0">
                <a:latin typeface="+mn-lt"/>
                <a:cs typeface="Arial" pitchFamily="34" charset="0"/>
              </a:rPr>
              <a:t> </a:t>
            </a:r>
            <a:endParaRPr lang="it-IT" sz="4000" b="1" dirty="0">
              <a:latin typeface="+mn-lt"/>
              <a:cs typeface="Arial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928662" y="1643050"/>
            <a:ext cx="7072362" cy="2928958"/>
          </a:xfr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</p:spPr>
        <p:txBody>
          <a:bodyPr>
            <a:normAutofit lnSpcReduction="10000"/>
          </a:bodyPr>
          <a:lstStyle/>
          <a:p>
            <a:pPr>
              <a:buNone/>
            </a:pPr>
            <a:r>
              <a:rPr lang="it-IT" sz="2400" b="1" dirty="0" smtClean="0">
                <a:solidFill>
                  <a:srgbClr val="000066"/>
                </a:solidFill>
                <a:cs typeface="Arial" pitchFamily="34" charset="0"/>
              </a:rPr>
              <a:t>La </a:t>
            </a:r>
            <a:r>
              <a:rPr lang="it-IT" sz="2400" b="1" dirty="0" err="1" smtClean="0">
                <a:solidFill>
                  <a:srgbClr val="000066"/>
                </a:solidFill>
                <a:cs typeface="Arial" pitchFamily="34" charset="0"/>
              </a:rPr>
              <a:t>gastoenterite</a:t>
            </a:r>
            <a:r>
              <a:rPr lang="it-IT" sz="2400" b="1" dirty="0" smtClean="0">
                <a:solidFill>
                  <a:srgbClr val="000066"/>
                </a:solidFill>
                <a:cs typeface="Arial" pitchFamily="34" charset="0"/>
              </a:rPr>
              <a:t> da </a:t>
            </a:r>
            <a:r>
              <a:rPr lang="it-IT" sz="2400" b="1" dirty="0" err="1" smtClean="0">
                <a:solidFill>
                  <a:srgbClr val="000066"/>
                </a:solidFill>
                <a:cs typeface="Arial" pitchFamily="34" charset="0"/>
              </a:rPr>
              <a:t>Rotavirus</a:t>
            </a:r>
            <a:r>
              <a:rPr lang="it-IT" sz="2400" b="1" dirty="0" smtClean="0">
                <a:solidFill>
                  <a:srgbClr val="000066"/>
                </a:solidFill>
                <a:cs typeface="Arial" pitchFamily="34" charset="0"/>
              </a:rPr>
              <a:t> associata a</a:t>
            </a:r>
          </a:p>
          <a:p>
            <a:pPr>
              <a:buNone/>
            </a:pPr>
            <a:r>
              <a:rPr lang="it-IT" sz="2400" b="1" dirty="0" smtClean="0">
                <a:solidFill>
                  <a:srgbClr val="000066"/>
                </a:solidFill>
                <a:cs typeface="Arial" pitchFamily="34" charset="0"/>
              </a:rPr>
              <a:t>convulsione </a:t>
            </a:r>
            <a:r>
              <a:rPr lang="it-IT" sz="2400" b="1" dirty="0" err="1" smtClean="0">
                <a:solidFill>
                  <a:srgbClr val="000066"/>
                </a:solidFill>
                <a:cs typeface="Arial" pitchFamily="34" charset="0"/>
              </a:rPr>
              <a:t>afebbrile</a:t>
            </a:r>
            <a:r>
              <a:rPr lang="it-IT" sz="2400" b="1" dirty="0" smtClean="0">
                <a:solidFill>
                  <a:srgbClr val="000066"/>
                </a:solidFill>
                <a:cs typeface="Arial" pitchFamily="34" charset="0"/>
              </a:rPr>
              <a:t> è un processo autolimitante,</a:t>
            </a:r>
          </a:p>
          <a:p>
            <a:pPr>
              <a:buNone/>
            </a:pPr>
            <a:r>
              <a:rPr lang="it-IT" sz="2400" b="1" dirty="0" smtClean="0">
                <a:solidFill>
                  <a:srgbClr val="000066"/>
                </a:solidFill>
                <a:cs typeface="Arial" pitchFamily="34" charset="0"/>
              </a:rPr>
              <a:t>non necessita di terapia.</a:t>
            </a:r>
          </a:p>
          <a:p>
            <a:pPr>
              <a:buNone/>
            </a:pPr>
            <a:endParaRPr lang="it-IT" sz="2400" b="1" dirty="0" smtClean="0">
              <a:solidFill>
                <a:srgbClr val="000066"/>
              </a:solidFill>
              <a:cs typeface="Arial" pitchFamily="34" charset="0"/>
            </a:endParaRPr>
          </a:p>
          <a:p>
            <a:pPr>
              <a:buNone/>
            </a:pPr>
            <a:r>
              <a:rPr lang="it-IT" sz="2400" b="1" dirty="0" smtClean="0">
                <a:solidFill>
                  <a:srgbClr val="000066"/>
                </a:solidFill>
                <a:cs typeface="Arial" pitchFamily="34" charset="0"/>
              </a:rPr>
              <a:t>Non vi è rischio  aumentato di epilessia o di sequele </a:t>
            </a:r>
          </a:p>
          <a:p>
            <a:pPr>
              <a:buNone/>
            </a:pPr>
            <a:r>
              <a:rPr lang="it-IT" sz="2400" b="1" dirty="0" smtClean="0">
                <a:solidFill>
                  <a:srgbClr val="000066"/>
                </a:solidFill>
                <a:cs typeface="Arial" pitchFamily="34" charset="0"/>
              </a:rPr>
              <a:t>neurologiche, lo SPM è normale.</a:t>
            </a:r>
          </a:p>
          <a:p>
            <a:pPr algn="ctr">
              <a:buNone/>
            </a:pPr>
            <a:r>
              <a:rPr lang="it-IT" sz="2400" b="1" dirty="0" smtClean="0">
                <a:solidFill>
                  <a:srgbClr val="000066"/>
                </a:solidFill>
                <a:cs typeface="Arial" pitchFamily="34" charset="0"/>
              </a:rPr>
              <a:t>                   </a:t>
            </a:r>
            <a:r>
              <a:rPr lang="it-IT" sz="2400" dirty="0" smtClean="0">
                <a:cs typeface="Arial" pitchFamily="34" charset="0"/>
              </a:rPr>
              <a:t>                </a:t>
            </a:r>
          </a:p>
          <a:p>
            <a:pPr algn="ctr">
              <a:buNone/>
            </a:pPr>
            <a:endParaRPr lang="it-IT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t-IT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755576" y="5517232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         </a:t>
            </a:r>
            <a:r>
              <a:rPr kumimoji="0" lang="it-IT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</a:t>
            </a:r>
            <a:r>
              <a:rPr kumimoji="0" lang="it-IT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it-IT" sz="53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786314" y="5929330"/>
            <a:ext cx="3923928" cy="707886"/>
          </a:xfrm>
          <a:prstGeom prst="rect">
            <a:avLst/>
          </a:prstGeom>
          <a:solidFill>
            <a:schemeClr val="tx1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16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-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Kawashima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H.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et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All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: Life Sci (2004)</a:t>
            </a:r>
          </a:p>
          <a:p>
            <a:pPr>
              <a:buNone/>
            </a:pP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-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Fasheh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Youssef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W.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et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All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: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Pediatr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Emerg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Care(2011) </a:t>
            </a:r>
          </a:p>
          <a:p>
            <a:pPr>
              <a:buNone/>
            </a:pP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-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Hung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JJ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et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All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: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Chang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GungMed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J (2003)</a:t>
            </a:r>
            <a:endParaRPr lang="it-IT" sz="1200" b="1" dirty="0" smtClean="0"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216024" y="332656"/>
            <a:ext cx="5148064" cy="638944"/>
          </a:xfrm>
        </p:spPr>
        <p:txBody>
          <a:bodyPr>
            <a:noAutofit/>
          </a:bodyPr>
          <a:lstStyle/>
          <a:p>
            <a:r>
              <a:rPr lang="it-IT" sz="4000" dirty="0" err="1" smtClean="0">
                <a:solidFill>
                  <a:schemeClr val="tx1"/>
                </a:solidFill>
                <a:latin typeface="+mn-lt"/>
                <a:cs typeface="Arial" pitchFamily="34" charset="0"/>
              </a:rPr>
              <a:t>Rotavirus-convulsioni</a:t>
            </a:r>
            <a:r>
              <a:rPr lang="it-IT" sz="4000" b="1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  </a:t>
            </a:r>
            <a:r>
              <a:rPr lang="it-IT" sz="4000" b="1" dirty="0" smtClean="0">
                <a:solidFill>
                  <a:srgbClr val="FF0066"/>
                </a:solidFill>
                <a:latin typeface="+mn-lt"/>
                <a:cs typeface="Arial" pitchFamily="34" charset="0"/>
              </a:rPr>
              <a:t>         </a:t>
            </a:r>
            <a:r>
              <a:rPr lang="it-IT" sz="4000" dirty="0" smtClean="0">
                <a:latin typeface="+mn-lt"/>
              </a:rPr>
              <a:t>   </a:t>
            </a:r>
            <a:r>
              <a:rPr lang="it-IT" sz="4000" b="1" dirty="0" smtClean="0">
                <a:latin typeface="+mn-lt"/>
                <a:cs typeface="Arial" pitchFamily="34" charset="0"/>
              </a:rPr>
              <a:t> </a:t>
            </a:r>
            <a:endParaRPr lang="it-IT" sz="4000" b="1" dirty="0">
              <a:latin typeface="+mn-lt"/>
              <a:cs typeface="Arial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1000100" y="1571612"/>
            <a:ext cx="7215238" cy="3214710"/>
          </a:xfrm>
          <a:gradFill>
            <a:gsLst>
              <a:gs pos="0">
                <a:srgbClr val="CCCCFF"/>
              </a:gs>
              <a:gs pos="17999">
                <a:srgbClr val="99CCFF"/>
              </a:gs>
              <a:gs pos="36000">
                <a:srgbClr val="9966FF"/>
              </a:gs>
              <a:gs pos="61000">
                <a:srgbClr val="CC99FF"/>
              </a:gs>
              <a:gs pos="82001">
                <a:srgbClr val="99CCFF"/>
              </a:gs>
              <a:gs pos="100000">
                <a:srgbClr val="CCCCFF"/>
              </a:gs>
            </a:gsLst>
            <a:lin ang="5400000" scaled="0"/>
          </a:gradFill>
        </p:spPr>
        <p:txBody>
          <a:bodyPr>
            <a:normAutofit/>
          </a:bodyPr>
          <a:lstStyle/>
          <a:p>
            <a:pPr>
              <a:buNone/>
            </a:pPr>
            <a:r>
              <a:rPr lang="it-IT" sz="2000" b="1" dirty="0" smtClean="0">
                <a:solidFill>
                  <a:srgbClr val="000066"/>
                </a:solidFill>
                <a:cs typeface="Arial" pitchFamily="34" charset="0"/>
              </a:rPr>
              <a:t>Si ipotizzano 2 meccanismi patogenetici:</a:t>
            </a:r>
          </a:p>
          <a:p>
            <a:pPr>
              <a:buNone/>
            </a:pPr>
            <a:endParaRPr lang="it-IT" sz="2000" b="1" dirty="0" smtClean="0">
              <a:solidFill>
                <a:srgbClr val="000066"/>
              </a:solidFill>
              <a:cs typeface="Arial" pitchFamily="34" charset="0"/>
            </a:endParaRPr>
          </a:p>
          <a:p>
            <a:pPr>
              <a:buNone/>
            </a:pPr>
            <a:r>
              <a:rPr lang="it-IT" sz="2000" b="1" dirty="0" smtClean="0">
                <a:solidFill>
                  <a:srgbClr val="000066"/>
                </a:solidFill>
                <a:cs typeface="Arial" pitchFamily="34" charset="0"/>
              </a:rPr>
              <a:t>1) infiammatorio legato alla maggiore concentrazione di </a:t>
            </a:r>
            <a:r>
              <a:rPr lang="it-IT" sz="2000" b="1" dirty="0" err="1" smtClean="0">
                <a:solidFill>
                  <a:srgbClr val="000066"/>
                </a:solidFill>
                <a:cs typeface="Arial" pitchFamily="34" charset="0"/>
              </a:rPr>
              <a:t>citochine</a:t>
            </a:r>
            <a:r>
              <a:rPr lang="it-IT" sz="2000" b="1" dirty="0" smtClean="0">
                <a:solidFill>
                  <a:srgbClr val="000066"/>
                </a:solidFill>
                <a:cs typeface="Arial" pitchFamily="34" charset="0"/>
              </a:rPr>
              <a:t> (IL6 ed 8)</a:t>
            </a:r>
          </a:p>
          <a:p>
            <a:pPr>
              <a:buNone/>
            </a:pPr>
            <a:endParaRPr lang="it-IT" sz="2000" b="1" dirty="0" smtClean="0">
              <a:solidFill>
                <a:srgbClr val="000066"/>
              </a:solidFill>
              <a:cs typeface="Arial" pitchFamily="34" charset="0"/>
            </a:endParaRPr>
          </a:p>
          <a:p>
            <a:pPr>
              <a:buNone/>
            </a:pPr>
            <a:r>
              <a:rPr lang="it-IT" sz="2000" b="1" dirty="0" smtClean="0">
                <a:solidFill>
                  <a:srgbClr val="000066"/>
                </a:solidFill>
                <a:cs typeface="Arial" pitchFamily="34" charset="0"/>
              </a:rPr>
              <a:t> 2) citotossico in cui una tossina citotossica(NSP4)attraverso il       danno della mucosa gastrica raggiunge il SNC attraverso il  circolo ematico ed inibisce la mobilizzazione di Ca</a:t>
            </a:r>
          </a:p>
          <a:p>
            <a:pPr algn="ctr">
              <a:buNone/>
            </a:pPr>
            <a:r>
              <a:rPr lang="it-IT" sz="2000" dirty="0" smtClean="0">
                <a:cs typeface="Arial" pitchFamily="34" charset="0"/>
              </a:rPr>
              <a:t>                               </a:t>
            </a:r>
            <a:endParaRPr lang="it-IT" sz="4000" dirty="0" smtClean="0"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t-IT" dirty="0"/>
          </a:p>
        </p:txBody>
      </p:sp>
      <p:sp>
        <p:nvSpPr>
          <p:cNvPr id="4" name="Titolo 1"/>
          <p:cNvSpPr txBox="1">
            <a:spLocks/>
          </p:cNvSpPr>
          <p:nvPr/>
        </p:nvSpPr>
        <p:spPr>
          <a:xfrm>
            <a:off x="755576" y="5517232"/>
            <a:ext cx="8229600" cy="1143000"/>
          </a:xfrm>
          <a:prstGeom prst="rect">
            <a:avLst/>
          </a:prstGeom>
        </p:spPr>
        <p:txBody>
          <a:bodyPr vert="horz" lIns="0" rIns="0" bIns="0" anchor="b">
            <a:normAutofit fontScale="97500"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4800" b="1" i="0" u="none" strike="noStrike" kern="1200" cap="none" spc="0" normalizeH="0" baseline="0" noProof="0" dirty="0" smtClean="0">
                <a:ln>
                  <a:noFill/>
                </a:ln>
                <a:solidFill>
                  <a:srgbClr val="FF0066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          </a:t>
            </a:r>
            <a:r>
              <a:rPr kumimoji="0" lang="it-IT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>   </a:t>
            </a:r>
            <a:r>
              <a:rPr kumimoji="0" lang="it-IT" sz="5000" b="1" i="0" u="none" strike="noStrike" kern="1200" cap="none" spc="0" normalizeH="0" baseline="0" noProof="0" dirty="0" smtClean="0">
                <a:ln>
                  <a:noFill/>
                </a:ln>
                <a:solidFill>
                  <a:schemeClr val="tx2"/>
                </a:solidFill>
                <a:effectLst/>
                <a:uLnTx/>
                <a:uFillTx/>
                <a:latin typeface="Arial" pitchFamily="34" charset="0"/>
                <a:ea typeface="+mj-ea"/>
                <a:cs typeface="Arial" pitchFamily="34" charset="0"/>
              </a:rPr>
              <a:t> </a:t>
            </a:r>
            <a:endParaRPr kumimoji="0" lang="it-IT" sz="5300" b="1" i="0" u="none" strike="noStrike" kern="1200" cap="none" spc="0" normalizeH="0" baseline="0" noProof="0" dirty="0">
              <a:ln>
                <a:noFill/>
              </a:ln>
              <a:solidFill>
                <a:schemeClr val="tx2"/>
              </a:solidFill>
              <a:effectLst/>
              <a:uLnTx/>
              <a:uFillTx/>
              <a:latin typeface="Arial" pitchFamily="34" charset="0"/>
              <a:ea typeface="+mj-ea"/>
              <a:cs typeface="Arial" pitchFamily="34" charset="0"/>
            </a:endParaRPr>
          </a:p>
        </p:txBody>
      </p:sp>
      <p:sp>
        <p:nvSpPr>
          <p:cNvPr id="7" name="Rettangolo 6"/>
          <p:cNvSpPr/>
          <p:nvPr/>
        </p:nvSpPr>
        <p:spPr>
          <a:xfrm>
            <a:off x="4857752" y="6000768"/>
            <a:ext cx="3923928" cy="646331"/>
          </a:xfrm>
          <a:prstGeom prst="rect">
            <a:avLst/>
          </a:prstGeom>
          <a:solidFill>
            <a:schemeClr val="tx1"/>
          </a:solidFill>
          <a:ln>
            <a:solidFill>
              <a:srgbClr val="002060"/>
            </a:solidFill>
          </a:ln>
        </p:spPr>
        <p:txBody>
          <a:bodyPr wrap="square">
            <a:spAutoFit/>
          </a:bodyPr>
          <a:lstStyle/>
          <a:p>
            <a:pPr>
              <a:buNone/>
            </a:pP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-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Kawashima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H.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et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All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: Life Sci (2004)</a:t>
            </a:r>
          </a:p>
          <a:p>
            <a:pPr>
              <a:buNone/>
            </a:pP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-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Fasheh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Youssef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W.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et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All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: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Pediatr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Emerg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Care(2011) </a:t>
            </a:r>
          </a:p>
          <a:p>
            <a:pPr>
              <a:buNone/>
            </a:pP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-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Hung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JJ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et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All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: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Chang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</a:t>
            </a:r>
            <a:r>
              <a:rPr lang="it-IT" sz="1200" b="1" dirty="0" err="1" smtClean="0">
                <a:solidFill>
                  <a:srgbClr val="000099"/>
                </a:solidFill>
                <a:latin typeface="+mn-lt"/>
                <a:cs typeface="Arial" pitchFamily="34" charset="0"/>
              </a:rPr>
              <a:t>GungMed</a:t>
            </a:r>
            <a:r>
              <a:rPr lang="it-IT" sz="1200" b="1" dirty="0" smtClean="0">
                <a:solidFill>
                  <a:srgbClr val="000099"/>
                </a:solidFill>
                <a:latin typeface="+mn-lt"/>
                <a:cs typeface="Arial" pitchFamily="34" charset="0"/>
              </a:rPr>
              <a:t> J (2003)</a:t>
            </a:r>
            <a:endParaRPr lang="it-IT" sz="1200" b="1" dirty="0" smtClean="0">
              <a:latin typeface="+mn-lt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Segnaposto contenuto 3"/>
          <p:cNvGraphicFramePr>
            <a:graphicFrameLocks noGrp="1"/>
          </p:cNvGraphicFramePr>
          <p:nvPr>
            <p:ph idx="1"/>
          </p:nvPr>
        </p:nvGraphicFramePr>
        <p:xfrm>
          <a:off x="418252" y="714356"/>
          <a:ext cx="8258204" cy="4953162"/>
        </p:xfrm>
        <a:graphic>
          <a:graphicData uri="http://schemas.openxmlformats.org/drawingml/2006/table">
            <a:tbl>
              <a:tblPr firstRow="1" bandRow="1">
                <a:tableStyleId>{8A107856-5554-42FB-B03E-39F5DBC370BA}</a:tableStyleId>
              </a:tblPr>
              <a:tblGrid>
                <a:gridCol w="1371600"/>
                <a:gridCol w="1371600"/>
                <a:gridCol w="1371600"/>
                <a:gridCol w="1371600"/>
                <a:gridCol w="1371600"/>
                <a:gridCol w="1400204"/>
              </a:tblGrid>
              <a:tr h="592837">
                <a:tc>
                  <a:txBody>
                    <a:bodyPr/>
                    <a:lstStyle/>
                    <a:p>
                      <a:endParaRPr lang="it-IT" sz="1600" b="1" noProof="0" dirty="0">
                        <a:solidFill>
                          <a:srgbClr val="000099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Caso1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Caso2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Caso3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Caso4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Caso5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  <a:cs typeface="Arial" pitchFamily="34" charset="0"/>
                      </a:endParaRPr>
                    </a:p>
                  </a:txBody>
                  <a:tcPr/>
                </a:tc>
              </a:tr>
              <a:tr h="592837"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solidFill>
                            <a:srgbClr val="000099"/>
                          </a:solidFill>
                        </a:rPr>
                        <a:t>Età (mesi)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23 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15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21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23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14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934599"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solidFill>
                            <a:srgbClr val="000099"/>
                          </a:solidFill>
                        </a:rPr>
                        <a:t>Convulsione/</a:t>
                      </a:r>
                      <a:r>
                        <a:rPr lang="it-IT" sz="1600" b="1" dirty="0" err="1" smtClean="0">
                          <a:solidFill>
                            <a:srgbClr val="000099"/>
                          </a:solidFill>
                        </a:rPr>
                        <a:t>Gea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Tonico clonica </a:t>
                      </a:r>
                      <a:r>
                        <a:rPr lang="it-IT" sz="1600" dirty="0" err="1" smtClean="0">
                          <a:solidFill>
                            <a:srgbClr val="000099"/>
                          </a:solidFill>
                        </a:rPr>
                        <a:t>gen</a:t>
                      </a:r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/si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Tonico clonica </a:t>
                      </a:r>
                      <a:r>
                        <a:rPr lang="it-IT" sz="1600" dirty="0" err="1" smtClean="0">
                          <a:solidFill>
                            <a:srgbClr val="000099"/>
                          </a:solidFill>
                        </a:rPr>
                        <a:t>gen</a:t>
                      </a:r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/si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Tonica/si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Tonico clonica </a:t>
                      </a:r>
                      <a:r>
                        <a:rPr lang="it-IT" sz="1600" dirty="0" err="1" smtClean="0">
                          <a:solidFill>
                            <a:srgbClr val="000099"/>
                          </a:solidFill>
                        </a:rPr>
                        <a:t>gen</a:t>
                      </a:r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/si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Assenza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626722"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solidFill>
                            <a:srgbClr val="000099"/>
                          </a:solidFill>
                        </a:rPr>
                        <a:t>EEG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Nella norma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Nella norma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Nella norma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Nella norma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Nella norma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592837"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solidFill>
                            <a:srgbClr val="000099"/>
                          </a:solidFill>
                        </a:rPr>
                        <a:t>RMN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Nella norma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no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no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no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no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592837"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solidFill>
                            <a:srgbClr val="000099"/>
                          </a:solidFill>
                        </a:rPr>
                        <a:t>Elettroliti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Nella</a:t>
                      </a:r>
                      <a:r>
                        <a:rPr lang="it-IT" sz="1600" baseline="0" dirty="0" smtClean="0">
                          <a:solidFill>
                            <a:srgbClr val="000099"/>
                          </a:solidFill>
                        </a:rPr>
                        <a:t> norma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Nella</a:t>
                      </a:r>
                      <a:r>
                        <a:rPr lang="it-IT" sz="1600" baseline="0" dirty="0" smtClean="0">
                          <a:solidFill>
                            <a:srgbClr val="000099"/>
                          </a:solidFill>
                        </a:rPr>
                        <a:t> norma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Nella</a:t>
                      </a:r>
                      <a:r>
                        <a:rPr lang="it-IT" sz="1600" baseline="0" dirty="0" smtClean="0">
                          <a:solidFill>
                            <a:srgbClr val="000099"/>
                          </a:solidFill>
                        </a:rPr>
                        <a:t> norma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Nella norma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b="0" dirty="0" smtClean="0">
                          <a:solidFill>
                            <a:srgbClr val="000099"/>
                          </a:solidFill>
                          <a:latin typeface="+mn-lt"/>
                        </a:rPr>
                        <a:t>Nella norma</a:t>
                      </a:r>
                      <a:endParaRPr lang="it-IT" sz="1600" b="0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654220"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solidFill>
                            <a:srgbClr val="000099"/>
                          </a:solidFill>
                        </a:rPr>
                        <a:t>Terapia 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>
                          <a:solidFill>
                            <a:srgbClr val="000099"/>
                          </a:solidFill>
                        </a:rPr>
                        <a:t>Diazepam</a:t>
                      </a:r>
                      <a:r>
                        <a:rPr lang="it-IT" sz="1600" baseline="0" dirty="0" smtClean="0">
                          <a:solidFill>
                            <a:srgbClr val="000099"/>
                          </a:solidFill>
                        </a:rPr>
                        <a:t> </a:t>
                      </a:r>
                      <a:r>
                        <a:rPr lang="it-IT" sz="1600" baseline="0" dirty="0" err="1" smtClean="0">
                          <a:solidFill>
                            <a:srgbClr val="000099"/>
                          </a:solidFill>
                        </a:rPr>
                        <a:t>er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nessuna</a:t>
                      </a:r>
                      <a:endParaRPr lang="it-IT" sz="1600" b="1" i="0" dirty="0">
                        <a:solidFill>
                          <a:srgbClr val="000099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err="1" smtClean="0">
                          <a:solidFill>
                            <a:srgbClr val="000099"/>
                          </a:solidFill>
                        </a:rPr>
                        <a:t>Diazepam</a:t>
                      </a:r>
                      <a:r>
                        <a:rPr lang="it-IT" sz="1600" baseline="0" dirty="0" smtClean="0">
                          <a:solidFill>
                            <a:srgbClr val="000099"/>
                          </a:solidFill>
                        </a:rPr>
                        <a:t> </a:t>
                      </a:r>
                      <a:r>
                        <a:rPr lang="it-IT" sz="1600" baseline="0" dirty="0" err="1" smtClean="0">
                          <a:solidFill>
                            <a:srgbClr val="000099"/>
                          </a:solidFill>
                        </a:rPr>
                        <a:t>er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nessuna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nessuna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</a:tr>
              <a:tr h="366273">
                <a:tc>
                  <a:txBody>
                    <a:bodyPr/>
                    <a:lstStyle/>
                    <a:p>
                      <a:r>
                        <a:rPr lang="it-IT" sz="1600" b="1" dirty="0" smtClean="0">
                          <a:solidFill>
                            <a:srgbClr val="000099"/>
                          </a:solidFill>
                        </a:rPr>
                        <a:t>Sequele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nessuna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nessuna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nessuna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nessuna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it-IT" sz="1600" dirty="0" smtClean="0">
                          <a:solidFill>
                            <a:srgbClr val="000099"/>
                          </a:solidFill>
                        </a:rPr>
                        <a:t>nessuna</a:t>
                      </a:r>
                      <a:endParaRPr lang="it-IT" sz="1600" b="1" dirty="0">
                        <a:solidFill>
                          <a:srgbClr val="000099"/>
                        </a:solidFill>
                        <a:latin typeface="+mn-lt"/>
                      </a:endParaRPr>
                    </a:p>
                  </a:txBody>
                  <a:tcPr/>
                </a:tc>
              </a:tr>
            </a:tbl>
          </a:graphicData>
        </a:graphic>
      </p:graphicFrame>
      <p:sp>
        <p:nvSpPr>
          <p:cNvPr id="5" name="Rettangolo 4"/>
          <p:cNvSpPr/>
          <p:nvPr/>
        </p:nvSpPr>
        <p:spPr>
          <a:xfrm>
            <a:off x="5357818" y="6453336"/>
            <a:ext cx="3822694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1400" b="1" dirty="0" smtClean="0">
                <a:latin typeface="+mn-lt"/>
                <a:cs typeface="Arial" pitchFamily="34" charset="0"/>
              </a:rPr>
              <a:t>Plana </a:t>
            </a:r>
            <a:r>
              <a:rPr lang="it-IT" sz="1400" b="1" dirty="0" err="1" smtClean="0">
                <a:latin typeface="+mn-lt"/>
                <a:cs typeface="Arial" pitchFamily="34" charset="0"/>
              </a:rPr>
              <a:t>Fernandez</a:t>
            </a:r>
            <a:r>
              <a:rPr lang="it-IT" sz="1400" b="1" dirty="0" smtClean="0">
                <a:latin typeface="+mn-lt"/>
                <a:cs typeface="Arial" pitchFamily="34" charset="0"/>
              </a:rPr>
              <a:t> M </a:t>
            </a:r>
            <a:r>
              <a:rPr lang="it-IT" sz="1400" b="1" dirty="0" err="1" smtClean="0">
                <a:latin typeface="+mn-lt"/>
                <a:cs typeface="Arial" pitchFamily="34" charset="0"/>
              </a:rPr>
              <a:t>et</a:t>
            </a:r>
            <a:r>
              <a:rPr lang="it-IT" sz="1400" b="1" dirty="0" smtClean="0">
                <a:latin typeface="+mn-lt"/>
                <a:cs typeface="Arial" pitchFamily="34" charset="0"/>
              </a:rPr>
              <a:t> </a:t>
            </a:r>
            <a:r>
              <a:rPr lang="it-IT" sz="1400" b="1" dirty="0" err="1" smtClean="0">
                <a:latin typeface="+mn-lt"/>
                <a:cs typeface="Arial" pitchFamily="34" charset="0"/>
              </a:rPr>
              <a:t>All</a:t>
            </a:r>
            <a:r>
              <a:rPr lang="it-IT" sz="1400" b="1" dirty="0" smtClean="0">
                <a:latin typeface="+mn-lt"/>
                <a:cs typeface="Arial" pitchFamily="34" charset="0"/>
              </a:rPr>
              <a:t> An </a:t>
            </a:r>
            <a:r>
              <a:rPr lang="it-IT" sz="1400" b="1" dirty="0" err="1" smtClean="0">
                <a:latin typeface="+mn-lt"/>
                <a:cs typeface="Arial" pitchFamily="34" charset="0"/>
              </a:rPr>
              <a:t>Pediatr</a:t>
            </a:r>
            <a:r>
              <a:rPr lang="it-IT" sz="1400" b="1" dirty="0" smtClean="0">
                <a:latin typeface="+mn-lt"/>
                <a:cs typeface="Arial" pitchFamily="34" charset="0"/>
              </a:rPr>
              <a:t> (2008)</a:t>
            </a:r>
            <a:endParaRPr lang="it-IT" sz="1400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it-IT" dirty="0" smtClean="0"/>
              <a:t>           </a:t>
            </a:r>
            <a:endParaRPr lang="it-IT" b="1" dirty="0">
              <a:solidFill>
                <a:srgbClr val="FF0066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285720" y="2000240"/>
            <a:ext cx="8229600" cy="3776116"/>
          </a:xfrm>
        </p:spPr>
        <p:txBody>
          <a:bodyPr>
            <a:normAutofit/>
          </a:bodyPr>
          <a:lstStyle/>
          <a:p>
            <a:r>
              <a:rPr lang="it-IT" sz="2800" b="1" dirty="0" smtClean="0">
                <a:cs typeface="Arial" pitchFamily="34" charset="0"/>
              </a:rPr>
              <a:t> </a:t>
            </a:r>
            <a:r>
              <a:rPr lang="it-IT" sz="2800" dirty="0" smtClean="0">
                <a:cs typeface="Arial" pitchFamily="34" charset="0"/>
              </a:rPr>
              <a:t>dimessa senza terapia dopo 6 giorni</a:t>
            </a:r>
          </a:p>
          <a:p>
            <a:pPr>
              <a:buNone/>
            </a:pPr>
            <a:endParaRPr lang="it-IT" sz="2800" dirty="0" smtClean="0">
              <a:cs typeface="Arial" pitchFamily="34" charset="0"/>
            </a:endParaRPr>
          </a:p>
          <a:p>
            <a:r>
              <a:rPr lang="it-IT" sz="2800" dirty="0" smtClean="0">
                <a:cs typeface="Arial" pitchFamily="34" charset="0"/>
              </a:rPr>
              <a:t>affidata al proprio pediatra curante</a:t>
            </a:r>
          </a:p>
          <a:p>
            <a:pPr>
              <a:buNone/>
            </a:pPr>
            <a:endParaRPr lang="it-IT" sz="2800" dirty="0" smtClean="0">
              <a:cs typeface="Arial" pitchFamily="34" charset="0"/>
            </a:endParaRPr>
          </a:p>
          <a:p>
            <a:r>
              <a:rPr lang="it-IT" sz="2800" dirty="0" smtClean="0">
                <a:cs typeface="Arial" pitchFamily="34" charset="0"/>
              </a:rPr>
              <a:t>a distanza di un anno non ha avuto alcun tipo di problema</a:t>
            </a:r>
          </a:p>
        </p:txBody>
      </p:sp>
      <p:sp>
        <p:nvSpPr>
          <p:cNvPr id="5" name="Rettangolo 4"/>
          <p:cNvSpPr/>
          <p:nvPr/>
        </p:nvSpPr>
        <p:spPr>
          <a:xfrm>
            <a:off x="683568" y="764704"/>
            <a:ext cx="1904422" cy="76944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it-IT" sz="4400" b="1" dirty="0" smtClean="0">
                <a:latin typeface="+mn-lt"/>
              </a:rPr>
              <a:t>Valeria</a:t>
            </a:r>
            <a:endParaRPr lang="it-IT" sz="4400" b="1" dirty="0">
              <a:latin typeface="+mn-lt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5" name="Rectangle 3"/>
          <p:cNvSpPr>
            <a:spLocks noGrp="1" noChangeArrowheads="1"/>
          </p:cNvSpPr>
          <p:nvPr>
            <p:ph idx="1"/>
          </p:nvPr>
        </p:nvSpPr>
        <p:spPr>
          <a:xfrm>
            <a:off x="611188" y="1628775"/>
            <a:ext cx="8229600" cy="4525963"/>
          </a:xfrm>
          <a:ln>
            <a:noFill/>
          </a:ln>
        </p:spPr>
        <p:txBody>
          <a:bodyPr>
            <a:normAutofit/>
          </a:bodyPr>
          <a:lstStyle/>
          <a:p>
            <a:pPr>
              <a:buNone/>
            </a:pPr>
            <a:endParaRPr lang="it-IT" sz="32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  <a:p>
            <a:pPr>
              <a:buNone/>
            </a:pPr>
            <a:endParaRPr lang="it-IT" sz="3200" b="1" dirty="0">
              <a:solidFill>
                <a:srgbClr val="000099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4" name="Titolo 3"/>
          <p:cNvSpPr>
            <a:spLocks noGrp="1"/>
          </p:cNvSpPr>
          <p:nvPr>
            <p:ph type="title"/>
          </p:nvPr>
        </p:nvSpPr>
        <p:spPr>
          <a:xfrm>
            <a:off x="2714612" y="214290"/>
            <a:ext cx="3214710" cy="1143000"/>
          </a:xfrm>
        </p:spPr>
        <p:txBody>
          <a:bodyPr>
            <a:normAutofit/>
          </a:bodyPr>
          <a:lstStyle/>
          <a:p>
            <a:pPr algn="ctr"/>
            <a:r>
              <a:rPr lang="it-IT" sz="6000" dirty="0" smtClean="0">
                <a:solidFill>
                  <a:schemeClr val="tx1"/>
                </a:solidFill>
                <a:latin typeface="+mn-lt"/>
              </a:rPr>
              <a:t>Valeria</a:t>
            </a:r>
            <a:endParaRPr lang="it-IT" sz="6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285720" y="1500174"/>
            <a:ext cx="8501122" cy="600164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endParaRPr lang="it-IT" sz="2400" b="1" dirty="0" smtClean="0">
              <a:latin typeface="+mn-lt"/>
              <a:cs typeface="Arial" pitchFamily="34" charset="0"/>
            </a:endParaRPr>
          </a:p>
          <a:p>
            <a:pPr algn="ctr"/>
            <a:r>
              <a:rPr lang="it-IT" sz="2400" b="1" i="1" dirty="0" smtClean="0">
                <a:latin typeface="+mn-lt"/>
                <a:cs typeface="Arial" pitchFamily="34" charset="0"/>
              </a:rPr>
              <a:t>Giunge in PS per  riferita crisi tonico-clonica generalizzata</a:t>
            </a:r>
          </a:p>
          <a:p>
            <a:endParaRPr lang="it-IT" sz="2400" b="1" i="1" dirty="0" smtClean="0">
              <a:latin typeface="+mn-lt"/>
              <a:cs typeface="Arial" pitchFamily="34" charset="0"/>
            </a:endParaRPr>
          </a:p>
          <a:p>
            <a:endParaRPr lang="it-IT" sz="2400" dirty="0" smtClean="0">
              <a:latin typeface="+mn-lt"/>
              <a:cs typeface="Arial" pitchFamily="34" charset="0"/>
            </a:endParaRPr>
          </a:p>
          <a:p>
            <a:r>
              <a:rPr lang="it-IT" sz="2400" dirty="0" smtClean="0">
                <a:latin typeface="+mn-lt"/>
                <a:cs typeface="Arial" pitchFamily="34" charset="0"/>
              </a:rPr>
              <a:t>All’</a:t>
            </a:r>
            <a:r>
              <a:rPr lang="it-IT" sz="2400" dirty="0" err="1" smtClean="0">
                <a:latin typeface="+mn-lt"/>
                <a:cs typeface="Arial" pitchFamily="34" charset="0"/>
              </a:rPr>
              <a:t>ingresso…</a:t>
            </a:r>
            <a:r>
              <a:rPr lang="it-IT" sz="2400" dirty="0" smtClean="0">
                <a:latin typeface="+mn-lt"/>
                <a:cs typeface="Arial" pitchFamily="34" charset="0"/>
              </a:rPr>
              <a:t>.</a:t>
            </a:r>
          </a:p>
          <a:p>
            <a:endParaRPr lang="it-IT" sz="2400" b="1" dirty="0" smtClean="0">
              <a:latin typeface="+mn-lt"/>
              <a:cs typeface="Arial" pitchFamily="34" charset="0"/>
            </a:endParaRPr>
          </a:p>
          <a:p>
            <a:pPr algn="ctr"/>
            <a:r>
              <a:rPr lang="it-IT" sz="2400" dirty="0" smtClean="0">
                <a:latin typeface="+mn-lt"/>
                <a:cs typeface="Arial" pitchFamily="34" charset="0"/>
              </a:rPr>
              <a:t>Crisi tonico-clonica generalizzata con cianosi</a:t>
            </a:r>
          </a:p>
          <a:p>
            <a:pPr algn="ctr"/>
            <a:endParaRPr lang="it-IT" sz="2400" dirty="0" smtClean="0">
              <a:latin typeface="+mn-lt"/>
              <a:cs typeface="Arial" pitchFamily="34" charset="0"/>
            </a:endParaRPr>
          </a:p>
          <a:p>
            <a:pPr algn="ctr"/>
            <a:endParaRPr lang="it-IT" sz="2400" b="1" dirty="0" smtClean="0">
              <a:latin typeface="+mn-lt"/>
              <a:cs typeface="Arial" pitchFamily="34" charset="0"/>
            </a:endParaRPr>
          </a:p>
          <a:p>
            <a:pPr algn="ctr"/>
            <a:r>
              <a:rPr lang="it-IT" sz="2400" dirty="0" smtClean="0">
                <a:latin typeface="+mn-lt"/>
                <a:cs typeface="Arial" pitchFamily="34" charset="0"/>
              </a:rPr>
              <a:t>Viene praticato  </a:t>
            </a:r>
            <a:r>
              <a:rPr lang="it-IT" sz="2400" dirty="0" err="1" smtClean="0">
                <a:latin typeface="+mn-lt"/>
                <a:cs typeface="Arial" pitchFamily="34" charset="0"/>
              </a:rPr>
              <a:t>Diazepam</a:t>
            </a:r>
            <a:r>
              <a:rPr lang="it-IT" sz="2400" dirty="0" smtClean="0">
                <a:latin typeface="+mn-lt"/>
                <a:cs typeface="Arial" pitchFamily="34" charset="0"/>
              </a:rPr>
              <a:t> </a:t>
            </a:r>
            <a:r>
              <a:rPr lang="it-IT" sz="2400" dirty="0" err="1" smtClean="0">
                <a:latin typeface="+mn-lt"/>
                <a:cs typeface="Arial" pitchFamily="34" charset="0"/>
              </a:rPr>
              <a:t>e.r.</a:t>
            </a:r>
            <a:r>
              <a:rPr lang="it-IT" sz="2400" dirty="0" smtClean="0">
                <a:latin typeface="+mn-lt"/>
                <a:cs typeface="Arial" pitchFamily="34" charset="0"/>
              </a:rPr>
              <a:t> (0.5 mg/kg) e O2 con </a:t>
            </a:r>
            <a:r>
              <a:rPr lang="it-IT" sz="2400" dirty="0" err="1" smtClean="0">
                <a:latin typeface="+mn-lt"/>
                <a:cs typeface="Arial" pitchFamily="34" charset="0"/>
              </a:rPr>
              <a:t>Ambu</a:t>
            </a:r>
            <a:endParaRPr lang="it-IT" sz="2400" dirty="0" smtClean="0">
              <a:latin typeface="+mn-lt"/>
              <a:cs typeface="Arial" pitchFamily="34" charset="0"/>
            </a:endParaRPr>
          </a:p>
          <a:p>
            <a:pPr algn="ctr"/>
            <a:endParaRPr lang="it-IT" sz="2400" dirty="0" smtClean="0">
              <a:latin typeface="+mn-lt"/>
              <a:cs typeface="Arial" pitchFamily="34" charset="0"/>
            </a:endParaRPr>
          </a:p>
          <a:p>
            <a:pPr algn="ctr"/>
            <a:endParaRPr lang="it-IT" sz="2400" dirty="0" smtClean="0">
              <a:latin typeface="+mn-lt"/>
              <a:cs typeface="Arial" pitchFamily="34" charset="0"/>
            </a:endParaRPr>
          </a:p>
          <a:p>
            <a:pPr algn="ctr"/>
            <a:r>
              <a:rPr lang="it-IT" sz="2400" dirty="0" smtClean="0">
                <a:latin typeface="+mn-lt"/>
                <a:cs typeface="Arial" pitchFamily="34" charset="0"/>
              </a:rPr>
              <a:t>Pronta risoluzione della sintomatologia clinica</a:t>
            </a:r>
          </a:p>
          <a:p>
            <a:endParaRPr lang="it-IT" sz="2400" b="1" dirty="0" smtClean="0">
              <a:latin typeface="+mn-lt"/>
              <a:cs typeface="Arial" pitchFamily="34" charset="0"/>
            </a:endParaRPr>
          </a:p>
          <a:p>
            <a:endParaRPr lang="it-IT" sz="2400" b="1" dirty="0" smtClean="0">
              <a:latin typeface="+mn-lt"/>
              <a:cs typeface="Arial" pitchFamily="34" charset="0"/>
            </a:endParaRPr>
          </a:p>
          <a:p>
            <a:endParaRPr lang="it-IT" sz="2400" b="1" dirty="0" smtClean="0">
              <a:latin typeface="+mn-lt"/>
              <a:cs typeface="Arial" pitchFamily="34" charset="0"/>
            </a:endParaRPr>
          </a:p>
        </p:txBody>
      </p:sp>
      <p:sp>
        <p:nvSpPr>
          <p:cNvPr id="7" name="Freccia in giù 6"/>
          <p:cNvSpPr/>
          <p:nvPr/>
        </p:nvSpPr>
        <p:spPr>
          <a:xfrm>
            <a:off x="4211960" y="4224508"/>
            <a:ext cx="576064" cy="428628"/>
          </a:xfrm>
          <a:prstGeom prst="downArrow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8" name="Freccia in giù 7"/>
          <p:cNvSpPr/>
          <p:nvPr/>
        </p:nvSpPr>
        <p:spPr>
          <a:xfrm>
            <a:off x="4211960" y="5448644"/>
            <a:ext cx="576064" cy="428628"/>
          </a:xfrm>
          <a:prstGeom prst="downArrow">
            <a:avLst/>
          </a:prstGeom>
          <a:solidFill>
            <a:srgbClr val="FF0066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  <p:sp>
        <p:nvSpPr>
          <p:cNvPr id="9" name="Rettangolo arrotondato 8"/>
          <p:cNvSpPr/>
          <p:nvPr/>
        </p:nvSpPr>
        <p:spPr>
          <a:xfrm>
            <a:off x="467544" y="3573016"/>
            <a:ext cx="8064896" cy="3024336"/>
          </a:xfrm>
          <a:prstGeom prst="roundRect">
            <a:avLst/>
          </a:prstGeom>
          <a:noFill/>
          <a:ln>
            <a:solidFill>
              <a:srgbClr val="FF0066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107504" y="-99392"/>
            <a:ext cx="5976664" cy="1143000"/>
          </a:xfrm>
        </p:spPr>
        <p:txBody>
          <a:bodyPr>
            <a:normAutofit/>
          </a:bodyPr>
          <a:lstStyle/>
          <a:p>
            <a:r>
              <a:rPr lang="it-IT" dirty="0" smtClean="0"/>
              <a:t>  </a:t>
            </a:r>
            <a:r>
              <a:rPr lang="it-IT" sz="4000" b="1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Take home </a:t>
            </a:r>
            <a:r>
              <a:rPr lang="it-IT" sz="4000" b="1" dirty="0" err="1" smtClean="0">
                <a:solidFill>
                  <a:schemeClr val="tx1"/>
                </a:solidFill>
                <a:latin typeface="+mn-lt"/>
                <a:cs typeface="Arial" pitchFamily="34" charset="0"/>
              </a:rPr>
              <a:t>messages</a:t>
            </a:r>
            <a:r>
              <a:rPr lang="it-IT" sz="4000" b="1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 </a:t>
            </a:r>
            <a:endParaRPr lang="it-IT" sz="4000" dirty="0">
              <a:solidFill>
                <a:schemeClr val="tx1"/>
              </a:solidFill>
              <a:latin typeface="+mn-lt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457200" y="3000372"/>
            <a:ext cx="8229600" cy="3324228"/>
          </a:xfrm>
        </p:spPr>
        <p:txBody>
          <a:bodyPr/>
          <a:lstStyle/>
          <a:p>
            <a:pPr>
              <a:buNone/>
            </a:pPr>
            <a:r>
              <a:rPr lang="it-IT" sz="2400" dirty="0" smtClean="0">
                <a:cs typeface="Arial" pitchFamily="34" charset="0"/>
              </a:rPr>
              <a:t>   Fare una giusta diagnosi è importante per  evitare esami</a:t>
            </a:r>
          </a:p>
          <a:p>
            <a:pPr>
              <a:buNone/>
            </a:pPr>
            <a:r>
              <a:rPr lang="it-IT" sz="2400" dirty="0" smtClean="0">
                <a:cs typeface="Arial" pitchFamily="34" charset="0"/>
              </a:rPr>
              <a:t>   non necessari e  terapia anticonvulsivante in bambini che non ne hanno </a:t>
            </a:r>
            <a:r>
              <a:rPr lang="it-IT" sz="2400" dirty="0" err="1" smtClean="0">
                <a:cs typeface="Arial" pitchFamily="34" charset="0"/>
              </a:rPr>
              <a:t>bisogno……</a:t>
            </a:r>
            <a:r>
              <a:rPr lang="it-IT" sz="2400" dirty="0" smtClean="0">
                <a:cs typeface="Arial" pitchFamily="34" charset="0"/>
              </a:rPr>
              <a:t>..</a:t>
            </a:r>
          </a:p>
          <a:p>
            <a:pPr>
              <a:buNone/>
            </a:pPr>
            <a:r>
              <a:rPr lang="it-IT" sz="2000" dirty="0" smtClean="0">
                <a:cs typeface="Arial" pitchFamily="34" charset="0"/>
              </a:rPr>
              <a:t>                                                                         </a:t>
            </a:r>
            <a:r>
              <a:rPr lang="it-IT" sz="1600" dirty="0" smtClean="0">
                <a:cs typeface="Arial" pitchFamily="34" charset="0"/>
              </a:rPr>
              <a:t>Marti </a:t>
            </a:r>
            <a:r>
              <a:rPr lang="it-IT" sz="1600" dirty="0" err="1" smtClean="0">
                <a:cs typeface="Arial" pitchFamily="34" charset="0"/>
              </a:rPr>
              <a:t>I.et</a:t>
            </a:r>
            <a:r>
              <a:rPr lang="it-IT" sz="1600" dirty="0" smtClean="0">
                <a:cs typeface="Arial" pitchFamily="34" charset="0"/>
              </a:rPr>
              <a:t> </a:t>
            </a:r>
            <a:r>
              <a:rPr lang="it-IT" sz="1600" dirty="0" err="1" smtClean="0">
                <a:cs typeface="Arial" pitchFamily="34" charset="0"/>
              </a:rPr>
              <a:t>All</a:t>
            </a:r>
            <a:r>
              <a:rPr lang="it-IT" sz="1600" dirty="0" smtClean="0">
                <a:cs typeface="Arial" pitchFamily="34" charset="0"/>
              </a:rPr>
              <a:t>:An </a:t>
            </a:r>
            <a:r>
              <a:rPr lang="it-IT" sz="1600" dirty="0" err="1" smtClean="0">
                <a:cs typeface="Arial" pitchFamily="34" charset="0"/>
              </a:rPr>
              <a:t>Pediatr</a:t>
            </a:r>
            <a:r>
              <a:rPr lang="it-IT" sz="1600" dirty="0" smtClean="0">
                <a:cs typeface="Arial" pitchFamily="34" charset="0"/>
              </a:rPr>
              <a:t> (</a:t>
            </a:r>
            <a:r>
              <a:rPr lang="it-IT" sz="1600" dirty="0" err="1" smtClean="0">
                <a:cs typeface="Arial" pitchFamily="34" charset="0"/>
              </a:rPr>
              <a:t>Barc</a:t>
            </a:r>
            <a:r>
              <a:rPr lang="it-IT" sz="1600" dirty="0" smtClean="0">
                <a:cs typeface="Arial" pitchFamily="34" charset="0"/>
              </a:rPr>
              <a:t>) 2010</a:t>
            </a:r>
          </a:p>
          <a:p>
            <a:pPr>
              <a:buNone/>
            </a:pPr>
            <a:endParaRPr lang="it-IT" sz="1600" dirty="0" smtClean="0">
              <a:cs typeface="Arial" pitchFamily="34" charset="0"/>
            </a:endParaRPr>
          </a:p>
          <a:p>
            <a:pPr>
              <a:buNone/>
            </a:pPr>
            <a:endParaRPr lang="it-IT" sz="2000" dirty="0"/>
          </a:p>
        </p:txBody>
      </p:sp>
      <p:pic>
        <p:nvPicPr>
          <p:cNvPr id="4" name="Picture 2" descr="C:\Users\mandi\Desktop\Pictures\Nuova cartella\take home message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660232" y="172209"/>
            <a:ext cx="2267744" cy="160060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4868" name="WordArt 4"/>
          <p:cNvSpPr>
            <a:spLocks noChangeArrowheads="1" noChangeShapeType="1" noTextEdit="1"/>
          </p:cNvSpPr>
          <p:nvPr/>
        </p:nvSpPr>
        <p:spPr bwMode="auto">
          <a:xfrm>
            <a:off x="1908175" y="4868863"/>
            <a:ext cx="6061075" cy="1225550"/>
          </a:xfrm>
          <a:prstGeom prst="rect">
            <a:avLst/>
          </a:prstGeom>
        </p:spPr>
        <p:txBody>
          <a:bodyPr wrap="none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it-IT" sz="3600" kern="10">
                <a:ln w="12700">
                  <a:solidFill>
                    <a:srgbClr val="EAEAEA"/>
                  </a:solidFill>
                  <a:round/>
                  <a:headEnd/>
                  <a:tailEnd/>
                </a:ln>
                <a:gradFill rotWithShape="0">
                  <a:gsLst>
                    <a:gs pos="0">
                      <a:srgbClr val="A603AB"/>
                    </a:gs>
                    <a:gs pos="12000">
                      <a:srgbClr val="E81766"/>
                    </a:gs>
                    <a:gs pos="27000">
                      <a:srgbClr val="EE3F17"/>
                    </a:gs>
                    <a:gs pos="48000">
                      <a:srgbClr val="FFFF00"/>
                    </a:gs>
                    <a:gs pos="64999">
                      <a:srgbClr val="1A8D48"/>
                    </a:gs>
                    <a:gs pos="78999">
                      <a:srgbClr val="0819FB"/>
                    </a:gs>
                    <a:gs pos="100000">
                      <a:srgbClr val="A603AB"/>
                    </a:gs>
                  </a:gsLst>
                  <a:lin ang="0" scaled="1"/>
                </a:gradFill>
                <a:effectLst>
                  <a:outerShdw dist="35921" dir="2700000" sy="50000" kx="2115830" algn="bl" rotWithShape="0">
                    <a:srgbClr val="C0C0C0">
                      <a:alpha val="80000"/>
                    </a:srgbClr>
                  </a:outerShdw>
                </a:effectLst>
                <a:latin typeface="Arial Black"/>
              </a:rPr>
              <a:t>Grazie per l'attenzione!</a:t>
            </a:r>
          </a:p>
        </p:txBody>
      </p:sp>
      <p:pic>
        <p:nvPicPr>
          <p:cNvPr id="164870" name="Picture 6" descr="febbre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771775" y="1484313"/>
            <a:ext cx="3881438" cy="2911475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142844" y="980728"/>
            <a:ext cx="6157348" cy="3292418"/>
          </a:xfrm>
        </p:spPr>
        <p:txBody>
          <a:bodyPr>
            <a:normAutofit/>
          </a:bodyPr>
          <a:lstStyle/>
          <a:p>
            <a:pPr algn="l"/>
            <a:endParaRPr lang="it-IT" sz="2800" b="1" dirty="0" smtClean="0">
              <a:cs typeface="Arial" pitchFamily="34" charset="0"/>
            </a:endParaRPr>
          </a:p>
          <a:p>
            <a:pPr algn="l"/>
            <a:r>
              <a:rPr lang="it-IT" sz="2400" b="1" dirty="0" smtClean="0">
                <a:cs typeface="Arial" pitchFamily="34" charset="0"/>
              </a:rPr>
              <a:t>Esame </a:t>
            </a:r>
            <a:r>
              <a:rPr lang="it-IT" sz="2400" b="1" dirty="0" err="1" smtClean="0">
                <a:cs typeface="Arial" pitchFamily="34" charset="0"/>
              </a:rPr>
              <a:t>obiettivo…</a:t>
            </a:r>
            <a:r>
              <a:rPr lang="it-IT" sz="2400" b="1" dirty="0" smtClean="0">
                <a:cs typeface="Arial" pitchFamily="34" charset="0"/>
              </a:rPr>
              <a:t>..</a:t>
            </a:r>
          </a:p>
          <a:p>
            <a:pPr algn="l"/>
            <a:endParaRPr lang="it-IT" sz="2400" b="1" dirty="0" smtClean="0">
              <a:cs typeface="Arial" pitchFamily="34" charset="0"/>
            </a:endParaRPr>
          </a:p>
          <a:p>
            <a:pPr algn="l">
              <a:buFont typeface="Arial" pitchFamily="34" charset="0"/>
              <a:buChar char="•"/>
            </a:pPr>
            <a:r>
              <a:rPr lang="it-IT" sz="2400" dirty="0" smtClean="0">
                <a:cs typeface="Arial" pitchFamily="34" charset="0"/>
              </a:rPr>
              <a:t>Età 3 anni e 10 mesi</a:t>
            </a:r>
          </a:p>
          <a:p>
            <a:pPr algn="l">
              <a:buFont typeface="Arial" pitchFamily="34" charset="0"/>
              <a:buChar char="•"/>
            </a:pPr>
            <a:r>
              <a:rPr lang="it-IT" sz="2400" dirty="0" smtClean="0">
                <a:cs typeface="Arial" pitchFamily="34" charset="0"/>
              </a:rPr>
              <a:t>Parametri </a:t>
            </a:r>
            <a:r>
              <a:rPr lang="it-IT" sz="2400" dirty="0" err="1" smtClean="0">
                <a:cs typeface="Arial" pitchFamily="34" charset="0"/>
              </a:rPr>
              <a:t>auxologici</a:t>
            </a:r>
            <a:r>
              <a:rPr lang="it-IT" sz="2400" dirty="0" smtClean="0">
                <a:cs typeface="Arial" pitchFamily="34" charset="0"/>
              </a:rPr>
              <a:t>: nella norma</a:t>
            </a:r>
          </a:p>
          <a:p>
            <a:pPr algn="l">
              <a:buFont typeface="Arial" pitchFamily="34" charset="0"/>
              <a:buChar char="•"/>
            </a:pPr>
            <a:r>
              <a:rPr lang="it-IT" sz="2400" dirty="0" smtClean="0">
                <a:cs typeface="Arial" pitchFamily="34" charset="0"/>
              </a:rPr>
              <a:t>Assenza di segni meningei</a:t>
            </a:r>
          </a:p>
          <a:p>
            <a:pPr algn="l">
              <a:buFont typeface="Arial" pitchFamily="34" charset="0"/>
              <a:buChar char="•"/>
            </a:pPr>
            <a:r>
              <a:rPr lang="it-IT" sz="2400" dirty="0" smtClean="0">
                <a:cs typeface="Arial" pitchFamily="34" charset="0"/>
              </a:rPr>
              <a:t>Assenza di febbre</a:t>
            </a:r>
          </a:p>
          <a:p>
            <a:pPr algn="l"/>
            <a:endParaRPr lang="it-IT" dirty="0"/>
          </a:p>
        </p:txBody>
      </p:sp>
      <p:sp>
        <p:nvSpPr>
          <p:cNvPr id="4" name="Rettangolo 3"/>
          <p:cNvSpPr/>
          <p:nvPr/>
        </p:nvSpPr>
        <p:spPr>
          <a:xfrm>
            <a:off x="1043608" y="4769857"/>
            <a:ext cx="7056784" cy="1323439"/>
          </a:xfrm>
          <a:prstGeom prst="rect">
            <a:avLst/>
          </a:prstGeom>
          <a:ln>
            <a:solidFill>
              <a:srgbClr val="FF0066"/>
            </a:solidFill>
          </a:ln>
        </p:spPr>
        <p:txBody>
          <a:bodyPr wrap="square">
            <a:spAutoFit/>
          </a:bodyPr>
          <a:lstStyle/>
          <a:p>
            <a:pPr algn="ctr"/>
            <a:endParaRPr lang="it-IT" sz="2400" b="1" dirty="0" smtClean="0">
              <a:latin typeface="+mn-lt"/>
              <a:cs typeface="Arial" pitchFamily="34" charset="0"/>
            </a:endParaRPr>
          </a:p>
          <a:p>
            <a:pPr algn="ctr"/>
            <a:r>
              <a:rPr lang="it-IT" sz="2800" b="1" dirty="0" smtClean="0">
                <a:latin typeface="+mn-lt"/>
                <a:cs typeface="Arial" pitchFamily="34" charset="0"/>
              </a:rPr>
              <a:t>Ricovero per monitoraggio ed  accertamenti </a:t>
            </a:r>
          </a:p>
          <a:p>
            <a:pPr algn="ctr"/>
            <a:endParaRPr lang="it-IT" sz="2800" b="1" dirty="0" smtClean="0">
              <a:latin typeface="+mn-lt"/>
              <a:cs typeface="Arial" pitchFamily="34" charset="0"/>
            </a:endParaRPr>
          </a:p>
        </p:txBody>
      </p:sp>
      <p:sp>
        <p:nvSpPr>
          <p:cNvPr id="5" name="Rettangolo 4"/>
          <p:cNvSpPr/>
          <p:nvPr/>
        </p:nvSpPr>
        <p:spPr>
          <a:xfrm>
            <a:off x="251520" y="260648"/>
            <a:ext cx="1926233" cy="830997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it-IT" sz="4800" dirty="0" smtClean="0">
                <a:latin typeface="+mn-lt"/>
              </a:rPr>
              <a:t>Valeria</a:t>
            </a:r>
            <a:endParaRPr lang="it-IT" sz="4800" dirty="0">
              <a:latin typeface="+mn-lt"/>
            </a:endParaRPr>
          </a:p>
        </p:txBody>
      </p:sp>
      <p:pic>
        <p:nvPicPr>
          <p:cNvPr id="6" name="Picture 4" descr="C:\Users\mandi\Desktop\Pictures\pediatra_A01.jp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948264" y="116633"/>
            <a:ext cx="2016224" cy="151216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146" name="Text Box 2"/>
          <p:cNvSpPr txBox="1">
            <a:spLocks noChangeArrowheads="1"/>
          </p:cNvSpPr>
          <p:nvPr/>
        </p:nvSpPr>
        <p:spPr bwMode="auto">
          <a:xfrm>
            <a:off x="0" y="188640"/>
            <a:ext cx="7391400" cy="5794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 algn="ctr">
              <a:spcBef>
                <a:spcPct val="50000"/>
              </a:spcBef>
            </a:pPr>
            <a:r>
              <a:rPr lang="it-IT" sz="3200" dirty="0" err="1">
                <a:latin typeface="+mn-lt"/>
              </a:rPr>
              <a:t>DI</a:t>
            </a:r>
            <a:r>
              <a:rPr lang="it-IT" sz="3200" dirty="0">
                <a:latin typeface="+mn-lt"/>
              </a:rPr>
              <a:t>  COSA STIAMO PARLANDO?</a:t>
            </a:r>
          </a:p>
        </p:txBody>
      </p:sp>
      <p:sp>
        <p:nvSpPr>
          <p:cNvPr id="6147" name="Text Box 3"/>
          <p:cNvSpPr txBox="1">
            <a:spLocks noChangeArrowheads="1"/>
          </p:cNvSpPr>
          <p:nvPr/>
        </p:nvSpPr>
        <p:spPr bwMode="auto">
          <a:xfrm>
            <a:off x="179512" y="1052736"/>
            <a:ext cx="51816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400" i="1" dirty="0">
                <a:latin typeface="Comic Sans MS" pitchFamily="66" charset="0"/>
              </a:rPr>
              <a:t>Un po’ di </a:t>
            </a:r>
            <a:r>
              <a:rPr lang="it-IT" sz="2400" i="1" dirty="0" err="1">
                <a:latin typeface="Comic Sans MS" pitchFamily="66" charset="0"/>
              </a:rPr>
              <a:t>definizioni…</a:t>
            </a:r>
            <a:endParaRPr lang="it-IT" sz="2400" i="1" dirty="0">
              <a:latin typeface="Comic Sans MS" pitchFamily="66" charset="0"/>
            </a:endParaRPr>
          </a:p>
        </p:txBody>
      </p:sp>
      <p:sp>
        <p:nvSpPr>
          <p:cNvPr id="6148" name="Text Box 17"/>
          <p:cNvSpPr txBox="1">
            <a:spLocks noChangeArrowheads="1"/>
          </p:cNvSpPr>
          <p:nvPr/>
        </p:nvSpPr>
        <p:spPr bwMode="auto">
          <a:xfrm>
            <a:off x="381000" y="3115816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400" dirty="0">
                <a:latin typeface="Comic Sans MS" pitchFamily="66" charset="0"/>
              </a:rPr>
              <a:t>CRISI EPILETTICA</a:t>
            </a:r>
          </a:p>
        </p:txBody>
      </p:sp>
      <p:sp>
        <p:nvSpPr>
          <p:cNvPr id="6149" name="AutoShape 18"/>
          <p:cNvSpPr>
            <a:spLocks noChangeArrowheads="1"/>
          </p:cNvSpPr>
          <p:nvPr/>
        </p:nvSpPr>
        <p:spPr bwMode="auto">
          <a:xfrm>
            <a:off x="3505200" y="327660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6150" name="Text Box 20"/>
          <p:cNvSpPr txBox="1">
            <a:spLocks noChangeArrowheads="1"/>
          </p:cNvSpPr>
          <p:nvPr/>
        </p:nvSpPr>
        <p:spPr bwMode="auto">
          <a:xfrm>
            <a:off x="4139952" y="2996952"/>
            <a:ext cx="4953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 dirty="0">
                <a:latin typeface="+mn-lt"/>
              </a:rPr>
              <a:t>Insieme di manifestazioni caratterizzate da brevi episodi di perdita di coscienza + alterazioni sensitive, psichiche o motorie</a:t>
            </a:r>
          </a:p>
        </p:txBody>
      </p:sp>
      <p:sp>
        <p:nvSpPr>
          <p:cNvPr id="5126" name="AutoShape 21"/>
          <p:cNvSpPr>
            <a:spLocks noChangeArrowheads="1"/>
          </p:cNvSpPr>
          <p:nvPr/>
        </p:nvSpPr>
        <p:spPr bwMode="auto">
          <a:xfrm>
            <a:off x="609600" y="3675112"/>
            <a:ext cx="381000" cy="762000"/>
          </a:xfrm>
          <a:prstGeom prst="curvedRightArrow">
            <a:avLst>
              <a:gd name="adj1" fmla="val 40000"/>
              <a:gd name="adj2" fmla="val 80000"/>
              <a:gd name="adj3" fmla="val 33333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5127" name="Text Box 22"/>
          <p:cNvSpPr txBox="1">
            <a:spLocks noChangeArrowheads="1"/>
          </p:cNvSpPr>
          <p:nvPr/>
        </p:nvSpPr>
        <p:spPr bwMode="auto">
          <a:xfrm>
            <a:off x="1066800" y="4161274"/>
            <a:ext cx="3200400" cy="70788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 dirty="0" err="1">
                <a:latin typeface="+mn-lt"/>
              </a:rPr>
              <a:t>Ipersincronizzazione</a:t>
            </a:r>
            <a:r>
              <a:rPr lang="it-IT" sz="2000" dirty="0">
                <a:latin typeface="+mn-lt"/>
              </a:rPr>
              <a:t> neuronale parossistica</a:t>
            </a:r>
          </a:p>
        </p:txBody>
      </p:sp>
      <p:sp>
        <p:nvSpPr>
          <p:cNvPr id="5128" name="Text Box 27"/>
          <p:cNvSpPr txBox="1">
            <a:spLocks noChangeArrowheads="1"/>
          </p:cNvSpPr>
          <p:nvPr/>
        </p:nvSpPr>
        <p:spPr bwMode="auto">
          <a:xfrm>
            <a:off x="609600" y="5638800"/>
            <a:ext cx="1981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400" dirty="0">
                <a:latin typeface="Comic Sans MS" pitchFamily="66" charset="0"/>
              </a:rPr>
              <a:t>EPILESSIA</a:t>
            </a:r>
          </a:p>
        </p:txBody>
      </p:sp>
      <p:sp>
        <p:nvSpPr>
          <p:cNvPr id="5130" name="Text Box 29"/>
          <p:cNvSpPr txBox="1">
            <a:spLocks noChangeArrowheads="1"/>
          </p:cNvSpPr>
          <p:nvPr/>
        </p:nvSpPr>
        <p:spPr bwMode="auto">
          <a:xfrm>
            <a:off x="3491880" y="5693186"/>
            <a:ext cx="5688632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 dirty="0">
                <a:latin typeface="+mn-lt"/>
              </a:rPr>
              <a:t>Malattia caratterizzata dal </a:t>
            </a:r>
            <a:r>
              <a:rPr lang="it-IT" sz="2000" u="sng" dirty="0">
                <a:latin typeface="+mn-lt"/>
              </a:rPr>
              <a:t>ripetersi</a:t>
            </a:r>
            <a:r>
              <a:rPr lang="it-IT" sz="2000" dirty="0">
                <a:latin typeface="+mn-lt"/>
              </a:rPr>
              <a:t> </a:t>
            </a:r>
            <a:r>
              <a:rPr lang="it-IT" sz="2000" dirty="0" smtClean="0">
                <a:latin typeface="+mn-lt"/>
              </a:rPr>
              <a:t>di </a:t>
            </a:r>
            <a:r>
              <a:rPr lang="it-IT" sz="2000" dirty="0">
                <a:latin typeface="+mn-lt"/>
              </a:rPr>
              <a:t>crisi epilettiche</a:t>
            </a:r>
          </a:p>
        </p:txBody>
      </p:sp>
      <p:pic>
        <p:nvPicPr>
          <p:cNvPr id="5134" name="Picture 14" descr="Epilessia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7164288" y="88032"/>
            <a:ext cx="1862336" cy="139675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AutoShape 18"/>
          <p:cNvSpPr>
            <a:spLocks noChangeArrowheads="1"/>
          </p:cNvSpPr>
          <p:nvPr/>
        </p:nvSpPr>
        <p:spPr bwMode="auto">
          <a:xfrm>
            <a:off x="2699792" y="5796880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4" name="Text Box 17"/>
          <p:cNvSpPr txBox="1">
            <a:spLocks noChangeArrowheads="1"/>
          </p:cNvSpPr>
          <p:nvPr/>
        </p:nvSpPr>
        <p:spPr bwMode="auto">
          <a:xfrm>
            <a:off x="395536" y="2060848"/>
            <a:ext cx="35052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400" dirty="0" smtClean="0">
                <a:latin typeface="Comic Sans MS" pitchFamily="66" charset="0"/>
              </a:rPr>
              <a:t>CONVULSIONE</a:t>
            </a:r>
            <a:endParaRPr lang="it-IT" sz="2400" dirty="0">
              <a:latin typeface="Comic Sans MS" pitchFamily="66" charset="0"/>
            </a:endParaRPr>
          </a:p>
        </p:txBody>
      </p:sp>
      <p:sp>
        <p:nvSpPr>
          <p:cNvPr id="15" name="AutoShape 18"/>
          <p:cNvSpPr>
            <a:spLocks noChangeArrowheads="1"/>
          </p:cNvSpPr>
          <p:nvPr/>
        </p:nvSpPr>
        <p:spPr bwMode="auto">
          <a:xfrm>
            <a:off x="3419872" y="2132856"/>
            <a:ext cx="533400" cy="152400"/>
          </a:xfrm>
          <a:prstGeom prst="rightArrow">
            <a:avLst>
              <a:gd name="adj1" fmla="val 50000"/>
              <a:gd name="adj2" fmla="val 87500"/>
            </a:avLst>
          </a:prstGeom>
          <a:solidFill>
            <a:schemeClr val="tx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 wrap="none" anchor="ctr"/>
          <a:lstStyle/>
          <a:p>
            <a:endParaRPr lang="it-IT"/>
          </a:p>
        </p:txBody>
      </p:sp>
      <p:sp>
        <p:nvSpPr>
          <p:cNvPr id="17" name="Text Box 20"/>
          <p:cNvSpPr txBox="1">
            <a:spLocks noChangeArrowheads="1"/>
          </p:cNvSpPr>
          <p:nvPr/>
        </p:nvSpPr>
        <p:spPr bwMode="auto">
          <a:xfrm>
            <a:off x="4191000" y="1857364"/>
            <a:ext cx="4953000" cy="1015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it-IT" sz="2000" dirty="0" smtClean="0">
                <a:latin typeface="+mn-lt"/>
              </a:rPr>
              <a:t>Manifestazione parossistica originata da una scarica eccessiva e sincrona di un numero più o meno esteso di neuroni</a:t>
            </a:r>
            <a:endParaRPr lang="it-IT" sz="2000" dirty="0">
              <a:latin typeface="+mn-lt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512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512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3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4" dur="1000" fill="hold"/>
                                        <p:tgtEl>
                                          <p:spTgt spid="513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5" dur="1000"/>
                                        <p:tgtEl>
                                          <p:spTgt spid="513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6" fill="hold">
                      <p:stCondLst>
                        <p:cond delay="indefinite"/>
                      </p:stCondLst>
                      <p:childTnLst>
                        <p:par>
                          <p:cTn id="17" fill="hold">
                            <p:stCondLst>
                              <p:cond delay="0"/>
                            </p:stCondLst>
                            <p:childTnLst>
                              <p:par>
                                <p:cTn id="18" presetID="7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0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1" dur="10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2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1000" fill="hold"/>
                                        <p:tgtEl>
                                          <p:spTgt spid="51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26" presetID="7" presetClass="entr" presetSubtype="4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1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8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9" dur="1000" fill="hold"/>
                                        <p:tgtEl>
                                          <p:spTgt spid="513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126" grpId="0" animBg="1"/>
      <p:bldP spid="5127" grpId="0"/>
      <p:bldP spid="5128" grpId="0"/>
      <p:bldP spid="5130" grpId="0"/>
      <p:bldP spid="13" grpId="0" animBg="1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olo 1"/>
          <p:cNvSpPr>
            <a:spLocks noGrp="1"/>
          </p:cNvSpPr>
          <p:nvPr>
            <p:ph type="title"/>
          </p:nvPr>
        </p:nvSpPr>
        <p:spPr>
          <a:xfrm>
            <a:off x="428596" y="142852"/>
            <a:ext cx="8229600" cy="1143000"/>
          </a:xfrm>
        </p:spPr>
        <p:txBody>
          <a:bodyPr/>
          <a:lstStyle/>
          <a:p>
            <a:r>
              <a:rPr lang="it-IT" dirty="0" smtClean="0">
                <a:solidFill>
                  <a:srgbClr val="FF0066"/>
                </a:solidFill>
                <a:latin typeface="Arial" pitchFamily="34" charset="0"/>
                <a:cs typeface="Arial" pitchFamily="34" charset="0"/>
              </a:rPr>
              <a:t>            </a:t>
            </a:r>
            <a:r>
              <a:rPr lang="it-IT" b="1" dirty="0" smtClean="0">
                <a:solidFill>
                  <a:schemeClr val="tx1"/>
                </a:solidFill>
                <a:latin typeface="+mn-lt"/>
                <a:cs typeface="Arial" pitchFamily="34" charset="0"/>
              </a:rPr>
              <a:t>Convulsione</a:t>
            </a:r>
            <a:endParaRPr lang="it-IT" b="1" dirty="0">
              <a:solidFill>
                <a:schemeClr val="tx1"/>
              </a:solidFill>
              <a:latin typeface="+mn-lt"/>
              <a:cs typeface="Arial" pitchFamily="34" charset="0"/>
            </a:endParaRPr>
          </a:p>
        </p:txBody>
      </p:sp>
      <p:sp>
        <p:nvSpPr>
          <p:cNvPr id="3" name="Segnaposto contenuto 2"/>
          <p:cNvSpPr>
            <a:spLocks noGrp="1"/>
          </p:cNvSpPr>
          <p:nvPr>
            <p:ph idx="1"/>
          </p:nvPr>
        </p:nvSpPr>
        <p:spPr>
          <a:xfrm>
            <a:off x="0" y="1819260"/>
            <a:ext cx="9144000" cy="5038740"/>
          </a:xfrm>
        </p:spPr>
        <p:txBody>
          <a:bodyPr>
            <a:normAutofit/>
          </a:bodyPr>
          <a:lstStyle/>
          <a:p>
            <a:pPr algn="just">
              <a:buNone/>
            </a:pPr>
            <a:r>
              <a:rPr lang="it-IT" sz="2200" b="1" i="1" dirty="0" smtClean="0">
                <a:solidFill>
                  <a:srgbClr val="FF0066"/>
                </a:solidFill>
                <a:cs typeface="Arial" pitchFamily="34" charset="0"/>
              </a:rPr>
              <a:t>Classificazione</a:t>
            </a:r>
          </a:p>
          <a:p>
            <a:pPr algn="just">
              <a:buNone/>
            </a:pPr>
            <a:r>
              <a:rPr lang="it-IT" sz="2200" b="1" i="1" dirty="0" smtClean="0">
                <a:solidFill>
                  <a:srgbClr val="000099"/>
                </a:solidFill>
                <a:cs typeface="Arial" pitchFamily="34" charset="0"/>
              </a:rPr>
              <a:t>                                </a:t>
            </a:r>
            <a:r>
              <a:rPr lang="it-IT" sz="2200" b="1" i="1" dirty="0" smtClean="0">
                <a:solidFill>
                  <a:srgbClr val="FF0066"/>
                </a:solidFill>
                <a:cs typeface="Arial" pitchFamily="34" charset="0"/>
              </a:rPr>
              <a:t>Convulsioni non epilettiche</a:t>
            </a:r>
          </a:p>
          <a:p>
            <a:pPr algn="just">
              <a:buNone/>
            </a:pPr>
            <a:endParaRPr lang="it-IT" sz="2200" b="1" i="1" dirty="0" smtClean="0">
              <a:solidFill>
                <a:srgbClr val="FF0066"/>
              </a:solidFill>
              <a:cs typeface="Arial" pitchFamily="34" charset="0"/>
            </a:endParaRPr>
          </a:p>
          <a:p>
            <a:pPr algn="just">
              <a:buNone/>
            </a:pPr>
            <a:r>
              <a:rPr lang="it-IT" sz="2200" b="1" dirty="0" smtClean="0">
                <a:solidFill>
                  <a:srgbClr val="FFFF00"/>
                </a:solidFill>
                <a:cs typeface="Arial" pitchFamily="34" charset="0"/>
              </a:rPr>
              <a:t>Convulsioni neonatali     Convulsioni febbrili    Convulsioni occasionali</a:t>
            </a:r>
          </a:p>
          <a:p>
            <a:pPr algn="just">
              <a:buNone/>
            </a:pPr>
            <a:r>
              <a:rPr lang="it-IT" sz="2200" dirty="0" smtClean="0">
                <a:cs typeface="Arial" pitchFamily="34" charset="0"/>
              </a:rPr>
              <a:t>ipossia-ischemia                                                      traumi</a:t>
            </a:r>
          </a:p>
          <a:p>
            <a:pPr algn="just">
              <a:buNone/>
            </a:pPr>
            <a:r>
              <a:rPr lang="it-IT" sz="2200" dirty="0" smtClean="0">
                <a:cs typeface="Arial" pitchFamily="34" charset="0"/>
              </a:rPr>
              <a:t>turbe metaboliche                                                   infezioni</a:t>
            </a:r>
          </a:p>
          <a:p>
            <a:pPr algn="just">
              <a:buNone/>
            </a:pPr>
            <a:r>
              <a:rPr lang="it-IT" sz="2200" dirty="0" smtClean="0">
                <a:cs typeface="Arial" pitchFamily="34" charset="0"/>
              </a:rPr>
              <a:t>infezioni                                                                  intossicazioni</a:t>
            </a:r>
          </a:p>
          <a:p>
            <a:pPr algn="just">
              <a:buNone/>
            </a:pPr>
            <a:r>
              <a:rPr lang="it-IT" sz="2200" dirty="0" smtClean="0">
                <a:cs typeface="Arial" pitchFamily="34" charset="0"/>
              </a:rPr>
              <a:t>farmaci e droghe                                                     ipossia</a:t>
            </a:r>
          </a:p>
          <a:p>
            <a:pPr algn="just">
              <a:buNone/>
            </a:pPr>
            <a:r>
              <a:rPr lang="it-IT" sz="2200" dirty="0" smtClean="0">
                <a:cs typeface="Arial" pitchFamily="34" charset="0"/>
              </a:rPr>
              <a:t>genetiche                                                                 ipocalcemia</a:t>
            </a:r>
          </a:p>
          <a:p>
            <a:pPr algn="just">
              <a:buNone/>
            </a:pPr>
            <a:r>
              <a:rPr lang="it-IT" sz="2200" dirty="0" smtClean="0">
                <a:cs typeface="Arial" pitchFamily="34" charset="0"/>
              </a:rPr>
              <a:t>                                                                                 ipoglicemia</a:t>
            </a:r>
          </a:p>
          <a:p>
            <a:pPr algn="just">
              <a:buNone/>
            </a:pPr>
            <a:r>
              <a:rPr lang="it-IT" sz="2200" dirty="0" smtClean="0">
                <a:cs typeface="Arial" pitchFamily="34" charset="0"/>
              </a:rPr>
              <a:t>                                                                                 genetiche</a:t>
            </a:r>
          </a:p>
          <a:p>
            <a:pPr algn="just">
              <a:buNone/>
            </a:pPr>
            <a:r>
              <a:rPr lang="it-IT" sz="2200" dirty="0" smtClean="0">
                <a:cs typeface="Arial" pitchFamily="34" charset="0"/>
              </a:rPr>
              <a:t>                                                                                 tumori</a:t>
            </a:r>
          </a:p>
          <a:p>
            <a:endParaRPr lang="it-IT" sz="2400" dirty="0"/>
          </a:p>
        </p:txBody>
      </p:sp>
      <p:pic>
        <p:nvPicPr>
          <p:cNvPr id="6" name="Picture 14" descr="Epiless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88224" y="232048"/>
            <a:ext cx="2150368" cy="161277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title"/>
          </p:nvPr>
        </p:nvSpPr>
        <p:spPr>
          <a:xfrm>
            <a:off x="357158" y="142852"/>
            <a:ext cx="8229600" cy="500066"/>
          </a:xfrm>
        </p:spPr>
        <p:txBody>
          <a:bodyPr>
            <a:normAutofit fontScale="90000"/>
          </a:bodyPr>
          <a:lstStyle/>
          <a:p>
            <a:r>
              <a:rPr lang="it-IT" sz="4800" b="1" dirty="0" smtClean="0">
                <a:solidFill>
                  <a:srgbClr val="FF0066"/>
                </a:solidFill>
                <a:latin typeface="+mn-lt"/>
                <a:cs typeface="Arial" pitchFamily="34" charset="0"/>
              </a:rPr>
              <a:t>EPILESSIA:classificazione</a:t>
            </a:r>
            <a:endParaRPr lang="it-IT" sz="4800" b="1" dirty="0">
              <a:solidFill>
                <a:srgbClr val="FF0066"/>
              </a:solidFill>
              <a:latin typeface="+mn-lt"/>
              <a:cs typeface="Arial" pitchFamily="34" charset="0"/>
            </a:endParaRPr>
          </a:p>
        </p:txBody>
      </p:sp>
      <p:pic>
        <p:nvPicPr>
          <p:cNvPr id="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/>
          <a:srcRect/>
          <a:stretch>
            <a:fillRect/>
          </a:stretch>
        </p:blipFill>
        <p:spPr bwMode="auto">
          <a:xfrm>
            <a:off x="2285984" y="714356"/>
            <a:ext cx="4286280" cy="614364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Sottotitolo 4"/>
          <p:cNvSpPr>
            <a:spLocks noGrp="1"/>
          </p:cNvSpPr>
          <p:nvPr>
            <p:ph type="subTitle" idx="1"/>
          </p:nvPr>
        </p:nvSpPr>
        <p:spPr>
          <a:xfrm>
            <a:off x="35496" y="1053926"/>
            <a:ext cx="8640763" cy="5759450"/>
          </a:xfrm>
        </p:spPr>
        <p:txBody>
          <a:bodyPr>
            <a:normAutofit/>
          </a:bodyPr>
          <a:lstStyle/>
          <a:p>
            <a:pPr algn="l">
              <a:defRPr/>
            </a:pPr>
            <a:endParaRPr lang="it-IT" sz="1800" b="1" i="1" dirty="0" smtClean="0">
              <a:latin typeface="Times New Roman" pitchFamily="18" charset="0"/>
              <a:cs typeface="Times New Roman" pitchFamily="18" charset="0"/>
            </a:endParaRPr>
          </a:p>
          <a:p>
            <a:pPr algn="l">
              <a:defRPr/>
            </a:pPr>
            <a:endParaRPr lang="it-IT" sz="1800" b="1" i="1" dirty="0" smtClean="0">
              <a:latin typeface="Times New Roman" pitchFamily="18" charset="0"/>
              <a:cs typeface="Times New Roman" pitchFamily="18" charset="0"/>
            </a:endParaRPr>
          </a:p>
          <a:p>
            <a:pPr>
              <a:defRPr/>
            </a:pPr>
            <a:r>
              <a:rPr lang="it-IT" sz="2000" b="1" dirty="0" smtClean="0"/>
              <a:t> </a:t>
            </a:r>
            <a:endParaRPr lang="it-IT" sz="2000" dirty="0" smtClean="0"/>
          </a:p>
          <a:p>
            <a:pPr algn="l">
              <a:defRPr/>
            </a:pPr>
            <a:endParaRPr lang="it-IT" dirty="0" smtClean="0"/>
          </a:p>
          <a:p>
            <a:pPr algn="l">
              <a:defRPr/>
            </a:pPr>
            <a:endParaRPr lang="it-IT" dirty="0"/>
          </a:p>
        </p:txBody>
      </p:sp>
      <p:sp>
        <p:nvSpPr>
          <p:cNvPr id="7172" name="Titolo 1"/>
          <p:cNvSpPr>
            <a:spLocks/>
          </p:cNvSpPr>
          <p:nvPr/>
        </p:nvSpPr>
        <p:spPr bwMode="auto">
          <a:xfrm>
            <a:off x="0" y="0"/>
            <a:ext cx="8715375" cy="54006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marL="514350" indent="-514350" eaLnBrk="0" hangingPunct="0">
              <a:buFont typeface="Arial" charset="0"/>
              <a:buChar char="•"/>
            </a:pPr>
            <a:endParaRPr lang="it-IT" sz="3200">
              <a:solidFill>
                <a:srgbClr val="002060"/>
              </a:solidFill>
              <a:latin typeface="Times New Roman" pitchFamily="18" charset="0"/>
            </a:endParaRPr>
          </a:p>
          <a:p>
            <a:pPr marL="514350" indent="-514350" eaLnBrk="0" hangingPunct="0">
              <a:buFont typeface="Arial" charset="0"/>
              <a:buChar char="•"/>
            </a:pPr>
            <a:endParaRPr lang="it-IT" sz="3200">
              <a:solidFill>
                <a:srgbClr val="002060"/>
              </a:solidFill>
              <a:latin typeface="Times New Roman" pitchFamily="18" charset="0"/>
            </a:endParaRPr>
          </a:p>
        </p:txBody>
      </p:sp>
      <p:sp>
        <p:nvSpPr>
          <p:cNvPr id="8" name="Titolo 3"/>
          <p:cNvSpPr txBox="1">
            <a:spLocks noGrp="1"/>
          </p:cNvSpPr>
          <p:nvPr>
            <p:ph type="ctrTitle"/>
          </p:nvPr>
        </p:nvSpPr>
        <p:spPr>
          <a:xfrm>
            <a:off x="107504" y="1104621"/>
            <a:ext cx="4858972" cy="884219"/>
          </a:xfrm>
          <a:prstGeom prst="rect">
            <a:avLst/>
          </a:prstGeom>
        </p:spPr>
        <p:txBody>
          <a:bodyPr vert="horz" lIns="0" rIns="0" bIns="0" anchor="b">
            <a:normAutofit fontScale="90000"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ct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it-IT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  <a:t/>
            </a:r>
            <a:br>
              <a:rPr kumimoji="0" lang="it-IT" sz="5000" b="0" i="0" u="none" strike="noStrike" kern="1200" cap="none" spc="0" normalizeH="0" baseline="0" noProof="0" dirty="0" smtClean="0">
                <a:ln>
                  <a:noFill/>
                </a:ln>
                <a:solidFill>
                  <a:schemeClr val="tx1"/>
                </a:solidFill>
                <a:effectLst/>
                <a:uLnTx/>
                <a:uFillTx/>
                <a:latin typeface="+mj-lt"/>
                <a:ea typeface="+mj-ea"/>
                <a:cs typeface="+mj-cs"/>
              </a:rPr>
            </a:br>
            <a:r>
              <a:rPr lang="it-IT" sz="5000" b="0" dirty="0" smtClean="0">
                <a:solidFill>
                  <a:schemeClr val="tx1"/>
                </a:solidFill>
                <a:effectLst/>
              </a:rPr>
              <a:t/>
            </a:r>
            <a:br>
              <a:rPr lang="it-IT" sz="5000" b="0" dirty="0" smtClean="0">
                <a:solidFill>
                  <a:schemeClr val="tx1"/>
                </a:solidFill>
                <a:effectLst/>
              </a:rPr>
            </a:br>
            <a:r>
              <a:rPr lang="it-IT" sz="5000" b="0" dirty="0" smtClean="0">
                <a:solidFill>
                  <a:schemeClr val="tx1"/>
                </a:solidFill>
                <a:effectLst/>
              </a:rPr>
              <a:t/>
            </a:r>
            <a:br>
              <a:rPr lang="it-IT" sz="5000" b="0" dirty="0" smtClean="0">
                <a:solidFill>
                  <a:schemeClr val="tx1"/>
                </a:solidFill>
                <a:effectLst/>
              </a:rPr>
            </a:br>
            <a:r>
              <a:rPr lang="it-IT" sz="5000" b="0" dirty="0" smtClean="0">
                <a:solidFill>
                  <a:schemeClr val="tx1"/>
                </a:solidFill>
                <a:effectLst/>
              </a:rPr>
              <a:t/>
            </a:r>
            <a:br>
              <a:rPr lang="it-IT" sz="5000" b="0" dirty="0" smtClean="0">
                <a:solidFill>
                  <a:schemeClr val="tx1"/>
                </a:solidFill>
                <a:effectLst/>
              </a:rPr>
            </a:br>
            <a:r>
              <a:rPr lang="it-IT" sz="4900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it-IT" sz="49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it-IT" sz="4900" dirty="0" smtClean="0">
                <a:solidFill>
                  <a:schemeClr val="tx1"/>
                </a:solidFill>
                <a:effectLst/>
                <a:latin typeface="+mn-lt"/>
              </a:rPr>
              <a:t/>
            </a:r>
            <a:br>
              <a:rPr lang="it-IT" sz="49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it-IT" sz="4900" dirty="0" smtClean="0">
                <a:solidFill>
                  <a:schemeClr val="tx1"/>
                </a:solidFill>
                <a:effectLst/>
                <a:latin typeface="+mn-lt"/>
              </a:rPr>
              <a:t>CONVULSIONI </a:t>
            </a:r>
            <a:br>
              <a:rPr lang="it-IT" sz="4900" dirty="0" smtClean="0">
                <a:solidFill>
                  <a:schemeClr val="tx1"/>
                </a:solidFill>
                <a:effectLst/>
                <a:latin typeface="+mn-lt"/>
              </a:rPr>
            </a:br>
            <a:r>
              <a:rPr lang="it-IT" sz="4900" dirty="0" smtClean="0">
                <a:solidFill>
                  <a:schemeClr val="tx1"/>
                </a:solidFill>
                <a:effectLst/>
                <a:latin typeface="+mn-lt"/>
              </a:rPr>
              <a:t>NEL BAMBINO</a:t>
            </a:r>
            <a:endParaRPr kumimoji="0" lang="it-IT" sz="4900" i="0" u="none" strike="noStrike" kern="120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+mn-lt"/>
              <a:ea typeface="+mj-ea"/>
              <a:cs typeface="+mj-cs"/>
            </a:endParaRPr>
          </a:p>
        </p:txBody>
      </p:sp>
      <p:sp>
        <p:nvSpPr>
          <p:cNvPr id="10" name="Rettangolo 9"/>
          <p:cNvSpPr/>
          <p:nvPr/>
        </p:nvSpPr>
        <p:spPr>
          <a:xfrm>
            <a:off x="428596" y="2500306"/>
            <a:ext cx="8463884" cy="397031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>
              <a:buNone/>
            </a:pPr>
            <a:r>
              <a:rPr lang="it-IT" sz="2800" b="1" dirty="0" smtClean="0">
                <a:latin typeface="+mn-lt"/>
                <a:cs typeface="Arial" pitchFamily="34" charset="0"/>
              </a:rPr>
              <a:t>     </a:t>
            </a:r>
            <a:r>
              <a:rPr lang="it-IT" sz="2800" b="1" dirty="0" smtClean="0">
                <a:solidFill>
                  <a:srgbClr val="FFFF00"/>
                </a:solidFill>
                <a:latin typeface="+mn-lt"/>
                <a:cs typeface="Arial" pitchFamily="34" charset="0"/>
              </a:rPr>
              <a:t>Convulsioni febbrili        Convulsioni occasionali</a:t>
            </a:r>
          </a:p>
          <a:p>
            <a:pPr algn="just"/>
            <a:r>
              <a:rPr lang="it-IT" sz="2800" b="1" dirty="0" smtClean="0">
                <a:latin typeface="+mn-lt"/>
                <a:cs typeface="Arial" pitchFamily="34" charset="0"/>
              </a:rPr>
              <a:t>                                                 </a:t>
            </a:r>
            <a:r>
              <a:rPr lang="it-IT" sz="2800" dirty="0" smtClean="0">
                <a:latin typeface="+mn-lt"/>
                <a:cs typeface="Arial" pitchFamily="34" charset="0"/>
              </a:rPr>
              <a:t>traumi</a:t>
            </a:r>
          </a:p>
          <a:p>
            <a:pPr algn="just"/>
            <a:r>
              <a:rPr lang="it-IT" sz="2800" dirty="0" smtClean="0">
                <a:latin typeface="+mn-lt"/>
                <a:cs typeface="Arial" pitchFamily="34" charset="0"/>
              </a:rPr>
              <a:t>                                                 infezioni</a:t>
            </a:r>
          </a:p>
          <a:p>
            <a:pPr algn="just"/>
            <a:r>
              <a:rPr lang="it-IT" sz="2800" dirty="0" smtClean="0">
                <a:latin typeface="+mn-lt"/>
                <a:cs typeface="Arial" pitchFamily="34" charset="0"/>
              </a:rPr>
              <a:t>                                                 intossicazioni</a:t>
            </a:r>
          </a:p>
          <a:p>
            <a:pPr algn="just"/>
            <a:r>
              <a:rPr lang="it-IT" sz="2800" dirty="0" smtClean="0">
                <a:latin typeface="+mn-lt"/>
                <a:cs typeface="Arial" pitchFamily="34" charset="0"/>
              </a:rPr>
              <a:t>                                                 ipossia</a:t>
            </a:r>
          </a:p>
          <a:p>
            <a:pPr algn="just"/>
            <a:r>
              <a:rPr lang="it-IT" sz="2800" dirty="0" smtClean="0">
                <a:latin typeface="+mn-lt"/>
                <a:cs typeface="Arial" pitchFamily="34" charset="0"/>
              </a:rPr>
              <a:t>                                                 ipocalcemia</a:t>
            </a:r>
          </a:p>
          <a:p>
            <a:pPr algn="just"/>
            <a:r>
              <a:rPr lang="it-IT" sz="2800" dirty="0" smtClean="0">
                <a:latin typeface="+mn-lt"/>
                <a:cs typeface="Arial" pitchFamily="34" charset="0"/>
              </a:rPr>
              <a:t>                                                 ipoglicemia</a:t>
            </a:r>
          </a:p>
          <a:p>
            <a:pPr algn="just"/>
            <a:r>
              <a:rPr lang="it-IT" sz="2800" dirty="0" smtClean="0">
                <a:latin typeface="+mn-lt"/>
                <a:cs typeface="Arial" pitchFamily="34" charset="0"/>
              </a:rPr>
              <a:t>                                                 genetiche</a:t>
            </a:r>
          </a:p>
          <a:p>
            <a:pPr algn="just"/>
            <a:r>
              <a:rPr lang="it-IT" sz="2800" dirty="0" smtClean="0">
                <a:latin typeface="+mn-lt"/>
                <a:cs typeface="Arial" pitchFamily="34" charset="0"/>
              </a:rPr>
              <a:t>                                                 tumori</a:t>
            </a:r>
          </a:p>
        </p:txBody>
      </p:sp>
      <p:pic>
        <p:nvPicPr>
          <p:cNvPr id="6" name="Picture 14" descr="Epilessia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6564221" y="188640"/>
            <a:ext cx="2400267" cy="1800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5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*0.7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10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Sottotitolo 2"/>
          <p:cNvSpPr>
            <a:spLocks noGrp="1"/>
          </p:cNvSpPr>
          <p:nvPr>
            <p:ph type="subTitle" idx="1"/>
          </p:nvPr>
        </p:nvSpPr>
        <p:spPr>
          <a:xfrm>
            <a:off x="500034" y="2357430"/>
            <a:ext cx="7854696" cy="2928958"/>
          </a:xfrm>
        </p:spPr>
        <p:txBody>
          <a:bodyPr>
            <a:normAutofit/>
          </a:bodyPr>
          <a:lstStyle/>
          <a:p>
            <a:pPr algn="l">
              <a:buFont typeface="Arial" pitchFamily="34" charset="0"/>
              <a:buChar char="•"/>
            </a:pPr>
            <a:r>
              <a:rPr lang="it-IT" dirty="0" smtClean="0"/>
              <a:t>Disostruire le vie respiratorie</a:t>
            </a:r>
          </a:p>
          <a:p>
            <a:pPr algn="l">
              <a:buFont typeface="Arial" pitchFamily="34" charset="0"/>
              <a:buChar char="•"/>
            </a:pPr>
            <a:r>
              <a:rPr lang="it-IT" dirty="0" smtClean="0"/>
              <a:t>Preparare un accesso venoso</a:t>
            </a:r>
          </a:p>
          <a:p>
            <a:pPr algn="l">
              <a:buFont typeface="Arial" pitchFamily="34" charset="0"/>
              <a:buChar char="•"/>
            </a:pPr>
            <a:r>
              <a:rPr lang="it-IT" dirty="0" smtClean="0"/>
              <a:t>Monitorizzare i parametri vitali</a:t>
            </a:r>
          </a:p>
          <a:p>
            <a:pPr algn="l">
              <a:buFont typeface="Arial" pitchFamily="34" charset="0"/>
              <a:buChar char="•"/>
            </a:pPr>
            <a:r>
              <a:rPr lang="it-IT" dirty="0" smtClean="0"/>
              <a:t>Somministrare ossigeno se necessario</a:t>
            </a:r>
          </a:p>
          <a:p>
            <a:pPr algn="l"/>
            <a:endParaRPr lang="it-IT" dirty="0"/>
          </a:p>
        </p:txBody>
      </p:sp>
      <p:sp>
        <p:nvSpPr>
          <p:cNvPr id="4" name="Rectangle 2"/>
          <p:cNvSpPr>
            <a:spLocks noGrp="1" noChangeArrowheads="1"/>
          </p:cNvSpPr>
          <p:nvPr>
            <p:ph type="ctrTitle"/>
          </p:nvPr>
        </p:nvSpPr>
        <p:spPr>
          <a:xfrm>
            <a:off x="357158" y="357166"/>
            <a:ext cx="8358246" cy="1042982"/>
          </a:xfrm>
        </p:spPr>
        <p:txBody>
          <a:bodyPr>
            <a:normAutofit/>
          </a:bodyPr>
          <a:lstStyle/>
          <a:p>
            <a:pPr algn="ctr"/>
            <a:r>
              <a:rPr lang="it-IT" b="1" dirty="0">
                <a:solidFill>
                  <a:srgbClr val="71DAFF"/>
                </a:solidFill>
                <a:latin typeface="Lucida Calligraphy" pitchFamily="66" charset="0"/>
              </a:rPr>
              <a:t>Trattamento in acuto</a:t>
            </a:r>
            <a:endParaRPr lang="en-US" b="1" dirty="0">
              <a:solidFill>
                <a:srgbClr val="71DAFF"/>
              </a:solidFill>
              <a:latin typeface="Lucida Calligraphy" pitchFamily="66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1554" name="Rectangle 2"/>
          <p:cNvSpPr>
            <a:spLocks noGrp="1" noChangeArrowheads="1"/>
          </p:cNvSpPr>
          <p:nvPr>
            <p:ph type="title"/>
          </p:nvPr>
        </p:nvSpPr>
        <p:spPr>
          <a:xfrm>
            <a:off x="500034" y="285728"/>
            <a:ext cx="8229600" cy="525443"/>
          </a:xfrm>
        </p:spPr>
        <p:txBody>
          <a:bodyPr>
            <a:normAutofit fontScale="90000"/>
          </a:bodyPr>
          <a:lstStyle/>
          <a:p>
            <a:pPr algn="ctr"/>
            <a:r>
              <a:rPr lang="it-IT" b="1" dirty="0">
                <a:solidFill>
                  <a:srgbClr val="71DAFF"/>
                </a:solidFill>
                <a:latin typeface="Lucida Calligraphy" pitchFamily="66" charset="0"/>
              </a:rPr>
              <a:t>Trattamento in acuto</a:t>
            </a:r>
            <a:endParaRPr lang="en-US" b="1" dirty="0">
              <a:solidFill>
                <a:srgbClr val="71DAFF"/>
              </a:solidFill>
              <a:latin typeface="Lucida Calligraphy" pitchFamily="66" charset="0"/>
            </a:endParaRPr>
          </a:p>
        </p:txBody>
      </p:sp>
      <p:sp>
        <p:nvSpPr>
          <p:cNvPr id="151555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3348038" y="1341438"/>
            <a:ext cx="2027237" cy="647700"/>
          </a:xfrm>
          <a:noFill/>
          <a:ln w="25400">
            <a:solidFill>
              <a:srgbClr val="FF0000"/>
            </a:solidFill>
          </a:ln>
        </p:spPr>
        <p:txBody>
          <a:bodyPr/>
          <a:lstStyle/>
          <a:p>
            <a:pPr>
              <a:lnSpc>
                <a:spcPct val="80000"/>
              </a:lnSpc>
              <a:buFont typeface="Wingdings" pitchFamily="2" charset="2"/>
              <a:buNone/>
            </a:pPr>
            <a:r>
              <a:rPr lang="it-IT" sz="1800"/>
              <a:t>Diazepam rettale 0,5 mg/kg</a:t>
            </a:r>
            <a:endParaRPr lang="en-US" sz="1800"/>
          </a:p>
        </p:txBody>
      </p:sp>
      <p:sp>
        <p:nvSpPr>
          <p:cNvPr id="151569" name="Line 17"/>
          <p:cNvSpPr>
            <a:spLocks noChangeShapeType="1"/>
          </p:cNvSpPr>
          <p:nvPr/>
        </p:nvSpPr>
        <p:spPr bwMode="auto">
          <a:xfrm>
            <a:off x="5508625" y="1844675"/>
            <a:ext cx="719138" cy="43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51570" name="Rectangle 18"/>
          <p:cNvSpPr>
            <a:spLocks noChangeArrowheads="1"/>
          </p:cNvSpPr>
          <p:nvPr/>
        </p:nvSpPr>
        <p:spPr bwMode="auto">
          <a:xfrm>
            <a:off x="5724525" y="2420938"/>
            <a:ext cx="1655763" cy="360362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/>
            <a:r>
              <a:rPr lang="it-IT"/>
              <a:t>Blocco crisi</a:t>
            </a:r>
            <a:endParaRPr lang="en-US"/>
          </a:p>
        </p:txBody>
      </p:sp>
      <p:sp>
        <p:nvSpPr>
          <p:cNvPr id="151572" name="Rectangle 20"/>
          <p:cNvSpPr>
            <a:spLocks noChangeArrowheads="1"/>
          </p:cNvSpPr>
          <p:nvPr/>
        </p:nvSpPr>
        <p:spPr bwMode="auto">
          <a:xfrm>
            <a:off x="1692275" y="2276475"/>
            <a:ext cx="2027238" cy="647700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/>
            <a:r>
              <a:rPr lang="it-IT"/>
              <a:t>Crisi che persiste per oltre 5’</a:t>
            </a:r>
            <a:endParaRPr lang="en-US"/>
          </a:p>
        </p:txBody>
      </p:sp>
      <p:sp>
        <p:nvSpPr>
          <p:cNvPr id="151574" name="Rectangle 22"/>
          <p:cNvSpPr>
            <a:spLocks noChangeArrowheads="1"/>
          </p:cNvSpPr>
          <p:nvPr/>
        </p:nvSpPr>
        <p:spPr bwMode="auto">
          <a:xfrm>
            <a:off x="1619250" y="3429000"/>
            <a:ext cx="2232025" cy="503238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/>
            <a:r>
              <a:rPr lang="it-IT"/>
              <a:t>2° Diazepam rettale</a:t>
            </a:r>
            <a:endParaRPr lang="en-US"/>
          </a:p>
        </p:txBody>
      </p:sp>
      <p:sp>
        <p:nvSpPr>
          <p:cNvPr id="151575" name="Rectangle 23"/>
          <p:cNvSpPr>
            <a:spLocks noChangeArrowheads="1"/>
          </p:cNvSpPr>
          <p:nvPr/>
        </p:nvSpPr>
        <p:spPr bwMode="auto">
          <a:xfrm>
            <a:off x="1692275" y="4437063"/>
            <a:ext cx="2232025" cy="503237"/>
          </a:xfrm>
          <a:prstGeom prst="rect">
            <a:avLst/>
          </a:prstGeom>
          <a:noFill/>
          <a:ln w="25400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/>
            <a:r>
              <a:rPr lang="it-IT"/>
              <a:t>Persistenza crisi</a:t>
            </a:r>
            <a:endParaRPr lang="en-US"/>
          </a:p>
        </p:txBody>
      </p:sp>
      <p:sp>
        <p:nvSpPr>
          <p:cNvPr id="151576" name="Rectangle 24"/>
          <p:cNvSpPr>
            <a:spLocks noChangeArrowheads="1"/>
          </p:cNvSpPr>
          <p:nvPr/>
        </p:nvSpPr>
        <p:spPr bwMode="auto">
          <a:xfrm>
            <a:off x="179388" y="5516563"/>
            <a:ext cx="2232025" cy="503237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/>
            <a:r>
              <a:rPr lang="it-IT"/>
              <a:t>Ricovero</a:t>
            </a:r>
            <a:endParaRPr lang="en-US"/>
          </a:p>
        </p:txBody>
      </p:sp>
      <p:sp>
        <p:nvSpPr>
          <p:cNvPr id="151578" name="Rectangle 26"/>
          <p:cNvSpPr>
            <a:spLocks noChangeArrowheads="1"/>
          </p:cNvSpPr>
          <p:nvPr/>
        </p:nvSpPr>
        <p:spPr bwMode="auto">
          <a:xfrm>
            <a:off x="3059113" y="5516563"/>
            <a:ext cx="3960812" cy="649287"/>
          </a:xfrm>
          <a:prstGeom prst="rect">
            <a:avLst/>
          </a:prstGeom>
          <a:noFill/>
          <a:ln w="25400">
            <a:solidFill>
              <a:srgbClr val="FF0000"/>
            </a:solidFill>
            <a:miter lim="800000"/>
            <a:headEnd/>
            <a:tailEnd/>
          </a:ln>
          <a:effectLst/>
        </p:spPr>
        <p:txBody>
          <a:bodyPr/>
          <a:lstStyle/>
          <a:p>
            <a:pPr marL="342900" indent="-342900" algn="ctr"/>
            <a:r>
              <a:rPr lang="it-IT"/>
              <a:t>Trattamento stato di male </a:t>
            </a:r>
          </a:p>
          <a:p>
            <a:pPr marL="342900" indent="-342900" algn="ctr"/>
            <a:r>
              <a:rPr lang="it-IT"/>
              <a:t>con intervento degli anestesisti</a:t>
            </a:r>
            <a:endParaRPr lang="en-US"/>
          </a:p>
        </p:txBody>
      </p:sp>
      <p:sp>
        <p:nvSpPr>
          <p:cNvPr id="151579" name="Line 27"/>
          <p:cNvSpPr>
            <a:spLocks noChangeShapeType="1"/>
          </p:cNvSpPr>
          <p:nvPr/>
        </p:nvSpPr>
        <p:spPr bwMode="auto">
          <a:xfrm flipH="1">
            <a:off x="2339975" y="1844675"/>
            <a:ext cx="720725" cy="360363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51580" name="Line 28"/>
          <p:cNvSpPr>
            <a:spLocks noChangeShapeType="1"/>
          </p:cNvSpPr>
          <p:nvPr/>
        </p:nvSpPr>
        <p:spPr bwMode="auto">
          <a:xfrm>
            <a:off x="2411413" y="2924175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51581" name="Line 29"/>
          <p:cNvSpPr>
            <a:spLocks noChangeShapeType="1"/>
          </p:cNvSpPr>
          <p:nvPr/>
        </p:nvSpPr>
        <p:spPr bwMode="auto">
          <a:xfrm>
            <a:off x="2411413" y="3933825"/>
            <a:ext cx="0" cy="4333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51582" name="Line 30"/>
          <p:cNvSpPr>
            <a:spLocks noChangeShapeType="1"/>
          </p:cNvSpPr>
          <p:nvPr/>
        </p:nvSpPr>
        <p:spPr bwMode="auto">
          <a:xfrm flipH="1">
            <a:off x="755650" y="4868863"/>
            <a:ext cx="720725" cy="43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  <p:sp>
        <p:nvSpPr>
          <p:cNvPr id="151583" name="Line 31"/>
          <p:cNvSpPr>
            <a:spLocks noChangeShapeType="1"/>
          </p:cNvSpPr>
          <p:nvPr/>
        </p:nvSpPr>
        <p:spPr bwMode="auto">
          <a:xfrm>
            <a:off x="4140200" y="4868863"/>
            <a:ext cx="719138" cy="431800"/>
          </a:xfrm>
          <a:prstGeom prst="line">
            <a:avLst/>
          </a:prstGeom>
          <a:noFill/>
          <a:ln w="25400">
            <a:solidFill>
              <a:schemeClr val="tx1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it-IT"/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7" dur="500"/>
                                        <p:tgtEl>
                                          <p:spTgt spid="15156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0" dur="500"/>
                                        <p:tgtEl>
                                          <p:spTgt spid="15157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5" dur="500"/>
                                        <p:tgtEl>
                                          <p:spTgt spid="15157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18" dur="500"/>
                                        <p:tgtEl>
                                          <p:spTgt spid="15157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9" fill="hold">
                      <p:stCondLst>
                        <p:cond delay="indefinite"/>
                      </p:stCondLst>
                      <p:childTnLst>
                        <p:par>
                          <p:cTn id="20" fill="hold">
                            <p:stCondLst>
                              <p:cond delay="0"/>
                            </p:stCondLst>
                            <p:childTnLst>
                              <p:par>
                                <p:cTn id="21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3" dur="500"/>
                                        <p:tgtEl>
                                          <p:spTgt spid="15158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4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26" dur="500"/>
                                        <p:tgtEl>
                                          <p:spTgt spid="15157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7" fill="hold">
                      <p:stCondLst>
                        <p:cond delay="indefinite"/>
                      </p:stCondLst>
                      <p:childTnLst>
                        <p:par>
                          <p:cTn id="28" fill="hold">
                            <p:stCondLst>
                              <p:cond delay="0"/>
                            </p:stCondLst>
                            <p:childTnLst>
                              <p:par>
                                <p:cTn id="29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1" dur="500"/>
                                        <p:tgtEl>
                                          <p:spTgt spid="15158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4" dur="500"/>
                                        <p:tgtEl>
                                          <p:spTgt spid="15157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5" fill="hold">
                      <p:stCondLst>
                        <p:cond delay="indefinite"/>
                      </p:stCondLst>
                      <p:childTnLst>
                        <p:par>
                          <p:cTn id="36" fill="hold">
                            <p:stCondLst>
                              <p:cond delay="0"/>
                            </p:stCondLst>
                            <p:childTnLst>
                              <p:par>
                                <p:cTn id="37" presetID="22" presetClass="entr" presetSubtype="1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39" dur="500"/>
                                        <p:tgtEl>
                                          <p:spTgt spid="1515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0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2" dur="500"/>
                                        <p:tgtEl>
                                          <p:spTgt spid="15157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5" dur="500"/>
                                        <p:tgtEl>
                                          <p:spTgt spid="1515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22" presetClass="entr" presetSubtype="1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15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up)">
                                      <p:cBhvr>
                                        <p:cTn id="48" dur="500"/>
                                        <p:tgtEl>
                                          <p:spTgt spid="15157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51569" grpId="0" animBg="1"/>
      <p:bldP spid="151570" grpId="0" animBg="1"/>
      <p:bldP spid="151572" grpId="0" animBg="1"/>
      <p:bldP spid="151574" grpId="0" animBg="1"/>
      <p:bldP spid="151575" grpId="0" animBg="1"/>
      <p:bldP spid="151576" grpId="0" animBg="1"/>
      <p:bldP spid="151578" grpId="0" animBg="1"/>
      <p:bldP spid="151579" grpId="0" animBg="1"/>
      <p:bldP spid="151580" grpId="0" animBg="1"/>
      <p:bldP spid="151581" grpId="0" animBg="1"/>
      <p:bldP spid="151582" grpId="0" animBg="1"/>
      <p:bldP spid="151583" grpId="0" animBg="1"/>
    </p:bld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Equinozio">
  <a:themeElements>
    <a:clrScheme name="Equinozio">
      <a:dk1>
        <a:sysClr val="windowText" lastClr="000000"/>
      </a:dk1>
      <a:lt1>
        <a:sysClr val="window" lastClr="FFFFFF"/>
      </a:lt1>
      <a:dk2>
        <a:srgbClr val="04617B"/>
      </a:dk2>
      <a:lt2>
        <a:srgbClr val="DBF5F9"/>
      </a:lt2>
      <a:accent1>
        <a:srgbClr val="0F6FC6"/>
      </a:accent1>
      <a:accent2>
        <a:srgbClr val="009DD9"/>
      </a:accent2>
      <a:accent3>
        <a:srgbClr val="0BD0D9"/>
      </a:accent3>
      <a:accent4>
        <a:srgbClr val="10CF9B"/>
      </a:accent4>
      <a:accent5>
        <a:srgbClr val="7CCA62"/>
      </a:accent5>
      <a:accent6>
        <a:srgbClr val="A5C249"/>
      </a:accent6>
      <a:hlink>
        <a:srgbClr val="E2D700"/>
      </a:hlink>
      <a:folHlink>
        <a:srgbClr val="85DFD0"/>
      </a:folHlink>
    </a:clrScheme>
    <a:fontScheme name="Office classico">
      <a:majorFont>
        <a:latin typeface="Arial"/>
        <a:ea typeface=""/>
        <a:cs typeface=""/>
        <a:font script="Jpan" typeface="ＭＳ Ｐゴシック"/>
        <a:font script="Hang" typeface="돋움"/>
        <a:font script="Hans" typeface="黑体"/>
        <a:font script="Hant" typeface="微軟正黑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ajorFont>
      <a:minorFont>
        <a:latin typeface="Times New Roman"/>
        <a:ea typeface=""/>
        <a:cs typeface=""/>
        <a:font script="Jpan" typeface="ＭＳ Ｐ明朝"/>
        <a:font script="Hang" typeface="바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80000"/>
                <a:satMod val="400000"/>
              </a:schemeClr>
            </a:gs>
            <a:gs pos="25000">
              <a:schemeClr val="phClr">
                <a:tint val="83000"/>
                <a:satMod val="320000"/>
              </a:schemeClr>
            </a:gs>
            <a:gs pos="100000">
              <a:schemeClr val="phClr">
                <a:shade val="15000"/>
                <a:satMod val="320000"/>
              </a:schemeClr>
            </a:gs>
          </a:gsLst>
          <a:path path="circle">
            <a:fillToRect l="10000" t="110000" r="10000" b="100000"/>
          </a:path>
        </a:gradFill>
        <a:blipFill>
          <a:blip xmlns:r="http://schemas.openxmlformats.org/officeDocument/2006/relationships" r:embed="rId1">
            <a:duotone>
              <a:schemeClr val="phClr">
                <a:shade val="90000"/>
                <a:satMod val="150000"/>
              </a:schemeClr>
              <a:schemeClr val="phClr">
                <a:tint val="88000"/>
                <a:satMod val="150000"/>
              </a:schemeClr>
            </a:duotone>
          </a:blip>
          <a:tile tx="0" ty="0" sx="65000" sy="65000" flip="none" algn="tl"/>
        </a:blip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Tema di Offic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1746</TotalTime>
  <Words>880</Words>
  <Application>Microsoft Office PowerPoint</Application>
  <PresentationFormat>Presentazione su schermo (4:3)</PresentationFormat>
  <Paragraphs>232</Paragraphs>
  <Slides>21</Slides>
  <Notes>4</Notes>
  <HiddenSlides>0</HiddenSlides>
  <MMClips>0</MMClips>
  <ScaleCrop>false</ScaleCrop>
  <HeadingPairs>
    <vt:vector size="6" baseType="variant">
      <vt:variant>
        <vt:lpstr>Tema</vt:lpstr>
      </vt:variant>
      <vt:variant>
        <vt:i4>1</vt:i4>
      </vt:variant>
      <vt:variant>
        <vt:lpstr>Server OLE incorporati</vt:lpstr>
      </vt:variant>
      <vt:variant>
        <vt:i4>1</vt:i4>
      </vt:variant>
      <vt:variant>
        <vt:lpstr>Titoli diapositive</vt:lpstr>
      </vt:variant>
      <vt:variant>
        <vt:i4>21</vt:i4>
      </vt:variant>
    </vt:vector>
  </HeadingPairs>
  <TitlesOfParts>
    <vt:vector size="23" baseType="lpstr">
      <vt:lpstr>Equinozio</vt:lpstr>
      <vt:lpstr>Immagine bitmap</vt:lpstr>
      <vt:lpstr>Diapositiva 1</vt:lpstr>
      <vt:lpstr>Valeria</vt:lpstr>
      <vt:lpstr>Diapositiva 3</vt:lpstr>
      <vt:lpstr>Diapositiva 4</vt:lpstr>
      <vt:lpstr>            Convulsione</vt:lpstr>
      <vt:lpstr>EPILESSIA:classificazione</vt:lpstr>
      <vt:lpstr>      CONVULSIONI  NEL BAMBINO</vt:lpstr>
      <vt:lpstr>Trattamento in acuto</vt:lpstr>
      <vt:lpstr>Trattamento in acuto</vt:lpstr>
      <vt:lpstr>       </vt:lpstr>
      <vt:lpstr>Diapositiva 11</vt:lpstr>
      <vt:lpstr>R.M.N. </vt:lpstr>
      <vt:lpstr>Diapositiva 13</vt:lpstr>
      <vt:lpstr>  Nel frattempo…   </vt:lpstr>
      <vt:lpstr> Rotavirus</vt:lpstr>
      <vt:lpstr>Rotavirus-convulsioni               </vt:lpstr>
      <vt:lpstr>Rotavirus-convulsioni               </vt:lpstr>
      <vt:lpstr>Diapositiva 18</vt:lpstr>
      <vt:lpstr>           </vt:lpstr>
      <vt:lpstr>  Take home messages </vt:lpstr>
      <vt:lpstr>Diapositiva 21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UN CASO DI S. NEFROSICA CONGENITA</dc:title>
  <dc:creator>pina.deluca</dc:creator>
  <cp:lastModifiedBy>Carlo</cp:lastModifiedBy>
  <cp:revision>292</cp:revision>
  <dcterms:created xsi:type="dcterms:W3CDTF">2011-10-05T15:28:52Z</dcterms:created>
  <dcterms:modified xsi:type="dcterms:W3CDTF">2013-03-25T20:54:17Z</dcterms:modified>
</cp:coreProperties>
</file>